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  <p:sldMasterId id="2147483672" r:id="rId2"/>
  </p:sldMasterIdLst>
  <p:notesMasterIdLst>
    <p:notesMasterId r:id="rId87"/>
  </p:notesMasterIdLst>
  <p:sldIdLst>
    <p:sldId id="480" r:id="rId3"/>
    <p:sldId id="481" r:id="rId4"/>
    <p:sldId id="415" r:id="rId5"/>
    <p:sldId id="473" r:id="rId6"/>
    <p:sldId id="474" r:id="rId7"/>
    <p:sldId id="441" r:id="rId8"/>
    <p:sldId id="445" r:id="rId9"/>
    <p:sldId id="446" r:id="rId10"/>
    <p:sldId id="463" r:id="rId11"/>
    <p:sldId id="460" r:id="rId12"/>
    <p:sldId id="461" r:id="rId13"/>
    <p:sldId id="462" r:id="rId14"/>
    <p:sldId id="447" r:id="rId15"/>
    <p:sldId id="448" r:id="rId16"/>
    <p:sldId id="444" r:id="rId17"/>
    <p:sldId id="592" r:id="rId18"/>
    <p:sldId id="593" r:id="rId19"/>
    <p:sldId id="475" r:id="rId20"/>
    <p:sldId id="449" r:id="rId21"/>
    <p:sldId id="442" r:id="rId22"/>
    <p:sldId id="450" r:id="rId23"/>
    <p:sldId id="451" r:id="rId24"/>
    <p:sldId id="452" r:id="rId25"/>
    <p:sldId id="465" r:id="rId26"/>
    <p:sldId id="479" r:id="rId27"/>
    <p:sldId id="492" r:id="rId28"/>
    <p:sldId id="595" r:id="rId29"/>
    <p:sldId id="594" r:id="rId30"/>
    <p:sldId id="476" r:id="rId31"/>
    <p:sldId id="472" r:id="rId32"/>
    <p:sldId id="395" r:id="rId33"/>
    <p:sldId id="471" r:id="rId34"/>
    <p:sldId id="469" r:id="rId35"/>
    <p:sldId id="467" r:id="rId36"/>
    <p:sldId id="470" r:id="rId37"/>
    <p:sldId id="478" r:id="rId38"/>
    <p:sldId id="454" r:id="rId39"/>
    <p:sldId id="453" r:id="rId40"/>
    <p:sldId id="468" r:id="rId41"/>
    <p:sldId id="455" r:id="rId42"/>
    <p:sldId id="456" r:id="rId43"/>
    <p:sldId id="458" r:id="rId44"/>
    <p:sldId id="457" r:id="rId45"/>
    <p:sldId id="530" r:id="rId46"/>
    <p:sldId id="518" r:id="rId47"/>
    <p:sldId id="525" r:id="rId48"/>
    <p:sldId id="526" r:id="rId49"/>
    <p:sldId id="527" r:id="rId50"/>
    <p:sldId id="528" r:id="rId51"/>
    <p:sldId id="529" r:id="rId52"/>
    <p:sldId id="270" r:id="rId53"/>
    <p:sldId id="534" r:id="rId54"/>
    <p:sldId id="536" r:id="rId55"/>
    <p:sldId id="537" r:id="rId56"/>
    <p:sldId id="535" r:id="rId57"/>
    <p:sldId id="538" r:id="rId58"/>
    <p:sldId id="539" r:id="rId59"/>
    <p:sldId id="544" r:id="rId60"/>
    <p:sldId id="540" r:id="rId61"/>
    <p:sldId id="541" r:id="rId62"/>
    <p:sldId id="542" r:id="rId63"/>
    <p:sldId id="477" r:id="rId64"/>
    <p:sldId id="545" r:id="rId65"/>
    <p:sldId id="531" r:id="rId66"/>
    <p:sldId id="546" r:id="rId67"/>
    <p:sldId id="547" r:id="rId68"/>
    <p:sldId id="543" r:id="rId69"/>
    <p:sldId id="394" r:id="rId70"/>
    <p:sldId id="551" r:id="rId71"/>
    <p:sldId id="517" r:id="rId72"/>
    <p:sldId id="512" r:id="rId73"/>
    <p:sldId id="513" r:id="rId74"/>
    <p:sldId id="564" r:id="rId75"/>
    <p:sldId id="514" r:id="rId76"/>
    <p:sldId id="565" r:id="rId77"/>
    <p:sldId id="515" r:id="rId78"/>
    <p:sldId id="516" r:id="rId79"/>
    <p:sldId id="566" r:id="rId80"/>
    <p:sldId id="567" r:id="rId81"/>
    <p:sldId id="519" r:id="rId82"/>
    <p:sldId id="568" r:id="rId83"/>
    <p:sldId id="569" r:id="rId84"/>
    <p:sldId id="570" r:id="rId85"/>
    <p:sldId id="591" r:id="rId8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1E2"/>
    <a:srgbClr val="00DA63"/>
    <a:srgbClr val="EB6E19"/>
    <a:srgbClr val="E60000"/>
    <a:srgbClr val="F7FA82"/>
    <a:srgbClr val="00B050"/>
    <a:srgbClr val="FF9393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91" autoAdjust="0"/>
    <p:restoredTop sz="83522" autoAdjust="0"/>
  </p:normalViewPr>
  <p:slideViewPr>
    <p:cSldViewPr snapToGrid="0">
      <p:cViewPr varScale="1">
        <p:scale>
          <a:sx n="93" d="100"/>
          <a:sy n="93" d="100"/>
        </p:scale>
        <p:origin x="141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84" Type="http://schemas.openxmlformats.org/officeDocument/2006/relationships/slide" Target="slides/slide82.xml"/><Relationship Id="rId89" Type="http://schemas.openxmlformats.org/officeDocument/2006/relationships/viewProps" Target="viewProps.xml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slide" Target="slides/slide72.xml"/><Relationship Id="rId79" Type="http://schemas.openxmlformats.org/officeDocument/2006/relationships/slide" Target="slides/slide77.xml"/><Relationship Id="rId5" Type="http://schemas.openxmlformats.org/officeDocument/2006/relationships/slide" Target="slides/slide3.xml"/><Relationship Id="rId90" Type="http://schemas.openxmlformats.org/officeDocument/2006/relationships/theme" Target="theme/theme1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77" Type="http://schemas.openxmlformats.org/officeDocument/2006/relationships/slide" Target="slides/slide75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80" Type="http://schemas.openxmlformats.org/officeDocument/2006/relationships/slide" Target="slides/slide78.xml"/><Relationship Id="rId85" Type="http://schemas.openxmlformats.org/officeDocument/2006/relationships/slide" Target="slides/slide83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83" Type="http://schemas.openxmlformats.org/officeDocument/2006/relationships/slide" Target="slides/slide81.xml"/><Relationship Id="rId88" Type="http://schemas.openxmlformats.org/officeDocument/2006/relationships/presProps" Target="presProps.xml"/><Relationship Id="rId9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81" Type="http://schemas.openxmlformats.org/officeDocument/2006/relationships/slide" Target="slides/slide79.xml"/><Relationship Id="rId86" Type="http://schemas.openxmlformats.org/officeDocument/2006/relationships/slide" Target="slides/slide84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notesMaster" Target="notesMasters/notesMaster1.xml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19" Type="http://schemas.openxmlformats.org/officeDocument/2006/relationships/slide" Target="slides/slide1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150C556-FDD4-450D-9D6F-7EFEBA9D193C}" type="doc">
      <dgm:prSet loTypeId="urn:microsoft.com/office/officeart/2005/8/layout/hierarchy6" loCatId="hierarchy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en-US"/>
        </a:p>
      </dgm:t>
    </dgm:pt>
    <dgm:pt modelId="{FF657ECC-62FF-4A88-80E4-5332A37698B3}">
      <dgm:prSet phldrT="[Text]"/>
      <dgm:spPr>
        <a:solidFill>
          <a:schemeClr val="tx1">
            <a:lumMod val="85000"/>
            <a:lumOff val="15000"/>
          </a:schemeClr>
        </a:solidFill>
        <a:ln>
          <a:solidFill>
            <a:srgbClr val="0081E2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Consolas" panose="020B0609020204030204" pitchFamily="49" charset="0"/>
            </a:rPr>
            <a:t>/</a:t>
          </a:r>
        </a:p>
      </dgm:t>
    </dgm:pt>
    <dgm:pt modelId="{D27DB1CD-EE14-47BC-B983-94FE1736AA9B}" type="parTrans" cxnId="{EFB39ABD-5331-4CDF-B516-D4AC351FF1FC}">
      <dgm:prSet/>
      <dgm:spPr/>
      <dgm:t>
        <a:bodyPr/>
        <a:lstStyle/>
        <a:p>
          <a:endParaRPr lang="en-US"/>
        </a:p>
      </dgm:t>
    </dgm:pt>
    <dgm:pt modelId="{DAB363E1-BAA6-4608-9B83-4F57814AB0D8}" type="sibTrans" cxnId="{EFB39ABD-5331-4CDF-B516-D4AC351FF1FC}">
      <dgm:prSet/>
      <dgm:spPr/>
      <dgm:t>
        <a:bodyPr/>
        <a:lstStyle/>
        <a:p>
          <a:endParaRPr lang="en-US"/>
        </a:p>
      </dgm:t>
    </dgm:pt>
    <dgm:pt modelId="{8A5FA872-FE09-4B6E-A0A8-1C28420B723E}">
      <dgm:prSet phldrT="[Text]"/>
      <dgm:spPr>
        <a:solidFill>
          <a:schemeClr val="tx1">
            <a:lumMod val="85000"/>
            <a:lumOff val="15000"/>
          </a:schemeClr>
        </a:solidFill>
        <a:ln>
          <a:solidFill>
            <a:srgbClr val="0081E2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Consolas" panose="020B0609020204030204" pitchFamily="49" charset="0"/>
            </a:rPr>
            <a:t>root</a:t>
          </a:r>
        </a:p>
      </dgm:t>
    </dgm:pt>
    <dgm:pt modelId="{16926191-C994-4EA2-8839-14F774662751}" type="parTrans" cxnId="{E580952C-3B14-4731-A162-6DB85FEDF145}">
      <dgm:prSet/>
      <dgm:spPr/>
      <dgm:t>
        <a:bodyPr/>
        <a:lstStyle/>
        <a:p>
          <a:endParaRPr lang="en-US"/>
        </a:p>
      </dgm:t>
    </dgm:pt>
    <dgm:pt modelId="{901B981D-CD21-4BEF-B225-196B8922C85E}" type="sibTrans" cxnId="{E580952C-3B14-4731-A162-6DB85FEDF145}">
      <dgm:prSet/>
      <dgm:spPr/>
      <dgm:t>
        <a:bodyPr/>
        <a:lstStyle/>
        <a:p>
          <a:endParaRPr lang="en-US"/>
        </a:p>
      </dgm:t>
    </dgm:pt>
    <dgm:pt modelId="{BA48F45E-C9CB-47C8-9918-14AD0C809B28}">
      <dgm:prSet phldrT="[Text]"/>
      <dgm:spPr>
        <a:solidFill>
          <a:schemeClr val="tx1">
            <a:lumMod val="85000"/>
            <a:lumOff val="15000"/>
          </a:schemeClr>
        </a:solidFill>
        <a:ln>
          <a:solidFill>
            <a:srgbClr val="0081E2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Consolas" panose="020B0609020204030204" pitchFamily="49" charset="0"/>
            </a:rPr>
            <a:t>bin</a:t>
          </a:r>
        </a:p>
      </dgm:t>
    </dgm:pt>
    <dgm:pt modelId="{60A6B214-0A0B-41DA-946B-551857A53E47}" type="parTrans" cxnId="{92F82FB9-14C0-4683-A9C3-AE05BE006D46}">
      <dgm:prSet/>
      <dgm:spPr/>
      <dgm:t>
        <a:bodyPr/>
        <a:lstStyle/>
        <a:p>
          <a:endParaRPr lang="en-US"/>
        </a:p>
      </dgm:t>
    </dgm:pt>
    <dgm:pt modelId="{EBC65D54-DFDA-4169-A026-12337444E003}" type="sibTrans" cxnId="{92F82FB9-14C0-4683-A9C3-AE05BE006D46}">
      <dgm:prSet/>
      <dgm:spPr/>
      <dgm:t>
        <a:bodyPr/>
        <a:lstStyle/>
        <a:p>
          <a:endParaRPr lang="en-US"/>
        </a:p>
      </dgm:t>
    </dgm:pt>
    <dgm:pt modelId="{B37E13E1-9F0C-416A-B733-E88046CBB9F1}">
      <dgm:prSet phldrT="[Text]"/>
      <dgm:spPr>
        <a:solidFill>
          <a:schemeClr val="tx1">
            <a:lumMod val="85000"/>
            <a:lumOff val="15000"/>
          </a:schemeClr>
        </a:solidFill>
        <a:ln>
          <a:solidFill>
            <a:srgbClr val="0081E2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Consolas" panose="020B0609020204030204" pitchFamily="49" charset="0"/>
            </a:rPr>
            <a:t>var</a:t>
          </a:r>
        </a:p>
      </dgm:t>
    </dgm:pt>
    <dgm:pt modelId="{B22DBD8A-0277-4939-AC26-14E72630F443}" type="parTrans" cxnId="{033A1434-2DE8-4659-9FD0-D1890A3B74FF}">
      <dgm:prSet/>
      <dgm:spPr/>
      <dgm:t>
        <a:bodyPr/>
        <a:lstStyle/>
        <a:p>
          <a:endParaRPr lang="en-US"/>
        </a:p>
      </dgm:t>
    </dgm:pt>
    <dgm:pt modelId="{422C82CC-FEE7-4FFB-BCF6-A54E5B66EA2E}" type="sibTrans" cxnId="{033A1434-2DE8-4659-9FD0-D1890A3B74FF}">
      <dgm:prSet/>
      <dgm:spPr/>
      <dgm:t>
        <a:bodyPr/>
        <a:lstStyle/>
        <a:p>
          <a:endParaRPr lang="en-US"/>
        </a:p>
      </dgm:t>
    </dgm:pt>
    <dgm:pt modelId="{19F4E5FA-E62D-49FB-8AD8-D07E3409AF7B}">
      <dgm:prSet phldrT="[Text]"/>
      <dgm:spPr>
        <a:solidFill>
          <a:schemeClr val="tx1">
            <a:lumMod val="85000"/>
            <a:lumOff val="15000"/>
          </a:schemeClr>
        </a:solidFill>
        <a:ln>
          <a:solidFill>
            <a:srgbClr val="0081E2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Consolas" panose="020B0609020204030204" pitchFamily="49" charset="0"/>
            </a:rPr>
            <a:t>etc</a:t>
          </a:r>
        </a:p>
      </dgm:t>
    </dgm:pt>
    <dgm:pt modelId="{0140FF66-2987-4026-AA93-9010B699F752}" type="parTrans" cxnId="{4F60161A-8664-4C9A-A26B-8543B01E60B6}">
      <dgm:prSet/>
      <dgm:spPr/>
      <dgm:t>
        <a:bodyPr/>
        <a:lstStyle/>
        <a:p>
          <a:endParaRPr lang="en-US"/>
        </a:p>
      </dgm:t>
    </dgm:pt>
    <dgm:pt modelId="{2DA8E8F8-7705-4EE2-87DE-93BAD4AE8E18}" type="sibTrans" cxnId="{4F60161A-8664-4C9A-A26B-8543B01E60B6}">
      <dgm:prSet/>
      <dgm:spPr/>
      <dgm:t>
        <a:bodyPr/>
        <a:lstStyle/>
        <a:p>
          <a:endParaRPr lang="en-US"/>
        </a:p>
      </dgm:t>
    </dgm:pt>
    <dgm:pt modelId="{3B8EA3DA-B14A-4E79-9EDB-96A3BB929CB4}">
      <dgm:prSet phldrT="[Text]"/>
      <dgm:spPr>
        <a:solidFill>
          <a:schemeClr val="tx1">
            <a:lumMod val="85000"/>
            <a:lumOff val="15000"/>
          </a:schemeClr>
        </a:solidFill>
        <a:ln>
          <a:solidFill>
            <a:srgbClr val="0081E2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Consolas" panose="020B0609020204030204" pitchFamily="49" charset="0"/>
            </a:rPr>
            <a:t>media</a:t>
          </a:r>
        </a:p>
      </dgm:t>
    </dgm:pt>
    <dgm:pt modelId="{FA0BEEE2-256F-4DA9-8F04-09710C38335D}" type="parTrans" cxnId="{76467583-2F0A-4FDA-A654-BEE7FF638C9F}">
      <dgm:prSet/>
      <dgm:spPr/>
      <dgm:t>
        <a:bodyPr/>
        <a:lstStyle/>
        <a:p>
          <a:endParaRPr lang="en-US"/>
        </a:p>
      </dgm:t>
    </dgm:pt>
    <dgm:pt modelId="{C97906E9-DC59-4172-B93B-C20F06BC00A7}" type="sibTrans" cxnId="{76467583-2F0A-4FDA-A654-BEE7FF638C9F}">
      <dgm:prSet/>
      <dgm:spPr/>
      <dgm:t>
        <a:bodyPr/>
        <a:lstStyle/>
        <a:p>
          <a:endParaRPr lang="en-US"/>
        </a:p>
      </dgm:t>
    </dgm:pt>
    <dgm:pt modelId="{DDCA10F1-BC8F-4F59-B52E-3D640203CE76}">
      <dgm:prSet phldrT="[Text]"/>
      <dgm:spPr>
        <a:solidFill>
          <a:schemeClr val="tx1">
            <a:lumMod val="85000"/>
            <a:lumOff val="15000"/>
          </a:schemeClr>
        </a:solidFill>
        <a:ln>
          <a:solidFill>
            <a:srgbClr val="0081E2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Consolas" panose="020B0609020204030204" pitchFamily="49" charset="0"/>
            </a:rPr>
            <a:t>image</a:t>
          </a:r>
        </a:p>
      </dgm:t>
    </dgm:pt>
    <dgm:pt modelId="{0DCD950A-9004-48A1-9AC7-43CCE825BB2B}" type="parTrans" cxnId="{BD58918C-5B34-4BBA-BCB3-16E10E5CE4DA}">
      <dgm:prSet/>
      <dgm:spPr/>
      <dgm:t>
        <a:bodyPr/>
        <a:lstStyle/>
        <a:p>
          <a:endParaRPr lang="en-US"/>
        </a:p>
      </dgm:t>
    </dgm:pt>
    <dgm:pt modelId="{27F0A63B-6633-4343-9CA3-41E4A061D5B9}" type="sibTrans" cxnId="{BD58918C-5B34-4BBA-BCB3-16E10E5CE4DA}">
      <dgm:prSet/>
      <dgm:spPr/>
      <dgm:t>
        <a:bodyPr/>
        <a:lstStyle/>
        <a:p>
          <a:endParaRPr lang="en-US"/>
        </a:p>
      </dgm:t>
    </dgm:pt>
    <dgm:pt modelId="{42664201-3A0B-4A87-96D1-AC92CEEC6C68}">
      <dgm:prSet phldrT="[Text]"/>
      <dgm:spPr>
        <a:solidFill>
          <a:schemeClr val="tx1">
            <a:lumMod val="85000"/>
            <a:lumOff val="15000"/>
          </a:schemeClr>
        </a:solidFill>
        <a:ln>
          <a:solidFill>
            <a:srgbClr val="0081E2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Consolas" panose="020B0609020204030204" pitchFamily="49" charset="0"/>
            </a:rPr>
            <a:t>video</a:t>
          </a:r>
        </a:p>
      </dgm:t>
    </dgm:pt>
    <dgm:pt modelId="{474B6812-B9D9-40F6-B4F4-7D52AEA879E9}" type="parTrans" cxnId="{430630E4-365E-4436-A80C-D550022C2BCB}">
      <dgm:prSet/>
      <dgm:spPr/>
      <dgm:t>
        <a:bodyPr/>
        <a:lstStyle/>
        <a:p>
          <a:endParaRPr lang="en-US"/>
        </a:p>
      </dgm:t>
    </dgm:pt>
    <dgm:pt modelId="{1A46B22E-FACF-43E8-B905-31F805FF78B4}" type="sibTrans" cxnId="{430630E4-365E-4436-A80C-D550022C2BCB}">
      <dgm:prSet/>
      <dgm:spPr/>
      <dgm:t>
        <a:bodyPr/>
        <a:lstStyle/>
        <a:p>
          <a:endParaRPr lang="en-US"/>
        </a:p>
      </dgm:t>
    </dgm:pt>
    <dgm:pt modelId="{547F8A0E-21A8-4BFA-8BCB-0FE432AE7D30}">
      <dgm:prSet phldrT="[Text]"/>
      <dgm:spPr>
        <a:solidFill>
          <a:schemeClr val="tx1">
            <a:lumMod val="85000"/>
            <a:lumOff val="15000"/>
          </a:schemeClr>
        </a:solidFill>
        <a:ln>
          <a:solidFill>
            <a:srgbClr val="0081E2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Consolas" panose="020B0609020204030204" pitchFamily="49" charset="0"/>
            </a:rPr>
            <a:t>audio</a:t>
          </a:r>
        </a:p>
      </dgm:t>
    </dgm:pt>
    <dgm:pt modelId="{59AC9A68-E289-4CE3-8B86-E2CFB4406F89}" type="parTrans" cxnId="{A09CDA85-F8F4-4E34-BD89-14DDFB80BE5F}">
      <dgm:prSet/>
      <dgm:spPr/>
      <dgm:t>
        <a:bodyPr/>
        <a:lstStyle/>
        <a:p>
          <a:endParaRPr lang="en-US"/>
        </a:p>
      </dgm:t>
    </dgm:pt>
    <dgm:pt modelId="{156656D8-58BE-413F-8E93-BB328C04D9BD}" type="sibTrans" cxnId="{A09CDA85-F8F4-4E34-BD89-14DDFB80BE5F}">
      <dgm:prSet/>
      <dgm:spPr/>
      <dgm:t>
        <a:bodyPr/>
        <a:lstStyle/>
        <a:p>
          <a:endParaRPr lang="en-US"/>
        </a:p>
      </dgm:t>
    </dgm:pt>
    <dgm:pt modelId="{DF3BD67B-BB5B-444C-AA17-DE80AA14606E}">
      <dgm:prSet phldrT="[Text]"/>
      <dgm:spPr>
        <a:solidFill>
          <a:schemeClr val="tx1">
            <a:lumMod val="85000"/>
            <a:lumOff val="15000"/>
          </a:schemeClr>
        </a:solidFill>
        <a:ln>
          <a:solidFill>
            <a:srgbClr val="0081E2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Consolas" panose="020B0609020204030204" pitchFamily="49" charset="0"/>
            </a:rPr>
            <a:t>document</a:t>
          </a:r>
        </a:p>
      </dgm:t>
    </dgm:pt>
    <dgm:pt modelId="{B98C71A9-D7A2-41D0-BE44-5C9663B72B41}" type="parTrans" cxnId="{1F23BB47-1998-47DA-AA16-E4C78060ACB3}">
      <dgm:prSet/>
      <dgm:spPr/>
      <dgm:t>
        <a:bodyPr/>
        <a:lstStyle/>
        <a:p>
          <a:endParaRPr lang="en-US"/>
        </a:p>
      </dgm:t>
    </dgm:pt>
    <dgm:pt modelId="{2D9EC963-1FCB-43D0-B1B5-8F9FE0972374}" type="sibTrans" cxnId="{1F23BB47-1998-47DA-AA16-E4C78060ACB3}">
      <dgm:prSet/>
      <dgm:spPr/>
      <dgm:t>
        <a:bodyPr/>
        <a:lstStyle/>
        <a:p>
          <a:endParaRPr lang="en-US"/>
        </a:p>
      </dgm:t>
    </dgm:pt>
    <dgm:pt modelId="{6BD5FA5E-CD05-4805-A202-8B8E062B85EA}" type="pres">
      <dgm:prSet presAssocID="{6150C556-FDD4-450D-9D6F-7EFEBA9D193C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980963CB-4691-4094-8159-A7EE927FE05C}" type="pres">
      <dgm:prSet presAssocID="{6150C556-FDD4-450D-9D6F-7EFEBA9D193C}" presName="hierFlow" presStyleCnt="0"/>
      <dgm:spPr/>
    </dgm:pt>
    <dgm:pt modelId="{F5151FA1-AA37-47DE-B989-8805D873F9C1}" type="pres">
      <dgm:prSet presAssocID="{6150C556-FDD4-450D-9D6F-7EFEBA9D193C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C519C666-78FF-4EEB-8E17-144D688A1A0F}" type="pres">
      <dgm:prSet presAssocID="{FF657ECC-62FF-4A88-80E4-5332A37698B3}" presName="Name14" presStyleCnt="0"/>
      <dgm:spPr/>
    </dgm:pt>
    <dgm:pt modelId="{F2D98774-F234-4030-97A6-A2D05AB7ECEA}" type="pres">
      <dgm:prSet presAssocID="{FF657ECC-62FF-4A88-80E4-5332A37698B3}" presName="level1Shape" presStyleLbl="node0" presStyleIdx="0" presStyleCnt="1">
        <dgm:presLayoutVars>
          <dgm:chPref val="3"/>
        </dgm:presLayoutVars>
      </dgm:prSet>
      <dgm:spPr/>
    </dgm:pt>
    <dgm:pt modelId="{E5DDE463-7D2D-431C-89BE-E34B5F0FF363}" type="pres">
      <dgm:prSet presAssocID="{FF657ECC-62FF-4A88-80E4-5332A37698B3}" presName="hierChild2" presStyleCnt="0"/>
      <dgm:spPr/>
    </dgm:pt>
    <dgm:pt modelId="{2970371E-5953-4F02-B0B3-83A7BE3E00B9}" type="pres">
      <dgm:prSet presAssocID="{16926191-C994-4EA2-8839-14F774662751}" presName="Name19" presStyleLbl="parChTrans1D2" presStyleIdx="0" presStyleCnt="5"/>
      <dgm:spPr/>
    </dgm:pt>
    <dgm:pt modelId="{1CC0E012-69D6-45A7-B756-52BD8D26F8B2}" type="pres">
      <dgm:prSet presAssocID="{8A5FA872-FE09-4B6E-A0A8-1C28420B723E}" presName="Name21" presStyleCnt="0"/>
      <dgm:spPr/>
    </dgm:pt>
    <dgm:pt modelId="{89CC7399-35A2-4C2A-9C17-247B67E0731F}" type="pres">
      <dgm:prSet presAssocID="{8A5FA872-FE09-4B6E-A0A8-1C28420B723E}" presName="level2Shape" presStyleLbl="node2" presStyleIdx="0" presStyleCnt="5"/>
      <dgm:spPr/>
    </dgm:pt>
    <dgm:pt modelId="{5CA9D81D-262D-455E-80D5-F50DF8AEF1C1}" type="pres">
      <dgm:prSet presAssocID="{8A5FA872-FE09-4B6E-A0A8-1C28420B723E}" presName="hierChild3" presStyleCnt="0"/>
      <dgm:spPr/>
    </dgm:pt>
    <dgm:pt modelId="{13E794A7-7C78-4B96-BAD7-D91DD0F25342}" type="pres">
      <dgm:prSet presAssocID="{60A6B214-0A0B-41DA-946B-551857A53E47}" presName="Name19" presStyleLbl="parChTrans1D2" presStyleIdx="1" presStyleCnt="5"/>
      <dgm:spPr/>
    </dgm:pt>
    <dgm:pt modelId="{C679F65B-3BDF-4B95-B3D2-CF6733242FD2}" type="pres">
      <dgm:prSet presAssocID="{BA48F45E-C9CB-47C8-9918-14AD0C809B28}" presName="Name21" presStyleCnt="0"/>
      <dgm:spPr/>
    </dgm:pt>
    <dgm:pt modelId="{B1D1D998-5C68-4637-B6FE-CFA054BC6025}" type="pres">
      <dgm:prSet presAssocID="{BA48F45E-C9CB-47C8-9918-14AD0C809B28}" presName="level2Shape" presStyleLbl="node2" presStyleIdx="1" presStyleCnt="5"/>
      <dgm:spPr/>
    </dgm:pt>
    <dgm:pt modelId="{2B7F9674-587B-4F48-9437-46B4198BE848}" type="pres">
      <dgm:prSet presAssocID="{BA48F45E-C9CB-47C8-9918-14AD0C809B28}" presName="hierChild3" presStyleCnt="0"/>
      <dgm:spPr/>
    </dgm:pt>
    <dgm:pt modelId="{767D3F93-F1D3-4B2B-87CC-8CE8E42476B7}" type="pres">
      <dgm:prSet presAssocID="{B22DBD8A-0277-4939-AC26-14E72630F443}" presName="Name19" presStyleLbl="parChTrans1D2" presStyleIdx="2" presStyleCnt="5"/>
      <dgm:spPr/>
    </dgm:pt>
    <dgm:pt modelId="{C8C94691-0BCB-4333-8871-7FA6E3B2844C}" type="pres">
      <dgm:prSet presAssocID="{B37E13E1-9F0C-416A-B733-E88046CBB9F1}" presName="Name21" presStyleCnt="0"/>
      <dgm:spPr/>
    </dgm:pt>
    <dgm:pt modelId="{62FF2E7D-3A8D-4051-B397-D3CCE45F106D}" type="pres">
      <dgm:prSet presAssocID="{B37E13E1-9F0C-416A-B733-E88046CBB9F1}" presName="level2Shape" presStyleLbl="node2" presStyleIdx="2" presStyleCnt="5"/>
      <dgm:spPr/>
    </dgm:pt>
    <dgm:pt modelId="{3454CDBC-FD68-40A3-8410-A786E3B92D33}" type="pres">
      <dgm:prSet presAssocID="{B37E13E1-9F0C-416A-B733-E88046CBB9F1}" presName="hierChild3" presStyleCnt="0"/>
      <dgm:spPr/>
    </dgm:pt>
    <dgm:pt modelId="{8C9D666C-4B5A-4A18-A02B-B447AD49FB9A}" type="pres">
      <dgm:prSet presAssocID="{0140FF66-2987-4026-AA93-9010B699F752}" presName="Name19" presStyleLbl="parChTrans1D2" presStyleIdx="3" presStyleCnt="5"/>
      <dgm:spPr/>
    </dgm:pt>
    <dgm:pt modelId="{04FFFC46-13C8-49D3-9759-C495B9C595BD}" type="pres">
      <dgm:prSet presAssocID="{19F4E5FA-E62D-49FB-8AD8-D07E3409AF7B}" presName="Name21" presStyleCnt="0"/>
      <dgm:spPr/>
    </dgm:pt>
    <dgm:pt modelId="{7C614E6D-2D9B-4361-8973-E2A530360234}" type="pres">
      <dgm:prSet presAssocID="{19F4E5FA-E62D-49FB-8AD8-D07E3409AF7B}" presName="level2Shape" presStyleLbl="node2" presStyleIdx="3" presStyleCnt="5"/>
      <dgm:spPr/>
    </dgm:pt>
    <dgm:pt modelId="{2BC167A5-DB41-4273-B09C-1E76EB23227B}" type="pres">
      <dgm:prSet presAssocID="{19F4E5FA-E62D-49FB-8AD8-D07E3409AF7B}" presName="hierChild3" presStyleCnt="0"/>
      <dgm:spPr/>
    </dgm:pt>
    <dgm:pt modelId="{F942ABBF-0FA2-457A-B720-1B1C4220AE91}" type="pres">
      <dgm:prSet presAssocID="{FA0BEEE2-256F-4DA9-8F04-09710C38335D}" presName="Name19" presStyleLbl="parChTrans1D2" presStyleIdx="4" presStyleCnt="5"/>
      <dgm:spPr/>
    </dgm:pt>
    <dgm:pt modelId="{C4E04004-42C5-4B12-9312-CC4C33F6B61A}" type="pres">
      <dgm:prSet presAssocID="{3B8EA3DA-B14A-4E79-9EDB-96A3BB929CB4}" presName="Name21" presStyleCnt="0"/>
      <dgm:spPr/>
    </dgm:pt>
    <dgm:pt modelId="{039E1147-2D41-4758-84A4-E0D24B026362}" type="pres">
      <dgm:prSet presAssocID="{3B8EA3DA-B14A-4E79-9EDB-96A3BB929CB4}" presName="level2Shape" presStyleLbl="node2" presStyleIdx="4" presStyleCnt="5"/>
      <dgm:spPr/>
    </dgm:pt>
    <dgm:pt modelId="{AF329B67-92A9-4650-A45E-6D23DD3FF4EA}" type="pres">
      <dgm:prSet presAssocID="{3B8EA3DA-B14A-4E79-9EDB-96A3BB929CB4}" presName="hierChild3" presStyleCnt="0"/>
      <dgm:spPr/>
    </dgm:pt>
    <dgm:pt modelId="{9EA8B948-0C4F-4ECD-8EE2-8CD8D85B7202}" type="pres">
      <dgm:prSet presAssocID="{0DCD950A-9004-48A1-9AC7-43CCE825BB2B}" presName="Name19" presStyleLbl="parChTrans1D3" presStyleIdx="0" presStyleCnt="4"/>
      <dgm:spPr/>
    </dgm:pt>
    <dgm:pt modelId="{9DF80538-7CA0-4EBD-8005-A3505EDE06D0}" type="pres">
      <dgm:prSet presAssocID="{DDCA10F1-BC8F-4F59-B52E-3D640203CE76}" presName="Name21" presStyleCnt="0"/>
      <dgm:spPr/>
    </dgm:pt>
    <dgm:pt modelId="{B543A838-4442-4461-AE9B-A4F69E387B82}" type="pres">
      <dgm:prSet presAssocID="{DDCA10F1-BC8F-4F59-B52E-3D640203CE76}" presName="level2Shape" presStyleLbl="node3" presStyleIdx="0" presStyleCnt="4"/>
      <dgm:spPr/>
    </dgm:pt>
    <dgm:pt modelId="{C6A5F121-1E94-4A32-BD46-8716AAEE52CC}" type="pres">
      <dgm:prSet presAssocID="{DDCA10F1-BC8F-4F59-B52E-3D640203CE76}" presName="hierChild3" presStyleCnt="0"/>
      <dgm:spPr/>
    </dgm:pt>
    <dgm:pt modelId="{EA9EE787-18AC-4AAF-A1B4-17282096E282}" type="pres">
      <dgm:prSet presAssocID="{474B6812-B9D9-40F6-B4F4-7D52AEA879E9}" presName="Name19" presStyleLbl="parChTrans1D3" presStyleIdx="1" presStyleCnt="4"/>
      <dgm:spPr/>
    </dgm:pt>
    <dgm:pt modelId="{438408B0-4CAA-4C32-B767-4FEF58D6598E}" type="pres">
      <dgm:prSet presAssocID="{42664201-3A0B-4A87-96D1-AC92CEEC6C68}" presName="Name21" presStyleCnt="0"/>
      <dgm:spPr/>
    </dgm:pt>
    <dgm:pt modelId="{3EA1348C-FEB6-44CE-9F17-7DE8E94BCF41}" type="pres">
      <dgm:prSet presAssocID="{42664201-3A0B-4A87-96D1-AC92CEEC6C68}" presName="level2Shape" presStyleLbl="node3" presStyleIdx="1" presStyleCnt="4"/>
      <dgm:spPr/>
    </dgm:pt>
    <dgm:pt modelId="{8B979E85-F7D2-4EF1-B894-A247ED23D13B}" type="pres">
      <dgm:prSet presAssocID="{42664201-3A0B-4A87-96D1-AC92CEEC6C68}" presName="hierChild3" presStyleCnt="0"/>
      <dgm:spPr/>
    </dgm:pt>
    <dgm:pt modelId="{3CBFD7BB-5ACE-4C3D-8DD0-711A363BCCE4}" type="pres">
      <dgm:prSet presAssocID="{59AC9A68-E289-4CE3-8B86-E2CFB4406F89}" presName="Name19" presStyleLbl="parChTrans1D3" presStyleIdx="2" presStyleCnt="4"/>
      <dgm:spPr/>
    </dgm:pt>
    <dgm:pt modelId="{F2FBB9B9-1F0A-4EDD-83B4-C05A5F712F06}" type="pres">
      <dgm:prSet presAssocID="{547F8A0E-21A8-4BFA-8BCB-0FE432AE7D30}" presName="Name21" presStyleCnt="0"/>
      <dgm:spPr/>
    </dgm:pt>
    <dgm:pt modelId="{795D87C4-B016-46C7-8AF1-C66CA3F4ED1D}" type="pres">
      <dgm:prSet presAssocID="{547F8A0E-21A8-4BFA-8BCB-0FE432AE7D30}" presName="level2Shape" presStyleLbl="node3" presStyleIdx="2" presStyleCnt="4"/>
      <dgm:spPr/>
    </dgm:pt>
    <dgm:pt modelId="{892B9C13-EC35-4BE4-BF8E-557FC438D02D}" type="pres">
      <dgm:prSet presAssocID="{547F8A0E-21A8-4BFA-8BCB-0FE432AE7D30}" presName="hierChild3" presStyleCnt="0"/>
      <dgm:spPr/>
    </dgm:pt>
    <dgm:pt modelId="{6C49DCC4-BED9-440A-9FD2-7BA13EAF65D5}" type="pres">
      <dgm:prSet presAssocID="{B98C71A9-D7A2-41D0-BE44-5C9663B72B41}" presName="Name19" presStyleLbl="parChTrans1D3" presStyleIdx="3" presStyleCnt="4"/>
      <dgm:spPr/>
    </dgm:pt>
    <dgm:pt modelId="{BDDC999D-BB85-43BF-8956-997C86E1577C}" type="pres">
      <dgm:prSet presAssocID="{DF3BD67B-BB5B-444C-AA17-DE80AA14606E}" presName="Name21" presStyleCnt="0"/>
      <dgm:spPr/>
    </dgm:pt>
    <dgm:pt modelId="{E14433DF-A7B6-4EA4-910A-04B54338EBDC}" type="pres">
      <dgm:prSet presAssocID="{DF3BD67B-BB5B-444C-AA17-DE80AA14606E}" presName="level2Shape" presStyleLbl="node3" presStyleIdx="3" presStyleCnt="4"/>
      <dgm:spPr/>
    </dgm:pt>
    <dgm:pt modelId="{D86346E8-07C7-43C1-B8F6-AFE54D0BD28D}" type="pres">
      <dgm:prSet presAssocID="{DF3BD67B-BB5B-444C-AA17-DE80AA14606E}" presName="hierChild3" presStyleCnt="0"/>
      <dgm:spPr/>
    </dgm:pt>
    <dgm:pt modelId="{9DC6E7C3-9DD4-4585-AD04-B62B0F131231}" type="pres">
      <dgm:prSet presAssocID="{6150C556-FDD4-450D-9D6F-7EFEBA9D193C}" presName="bgShapesFlow" presStyleCnt="0"/>
      <dgm:spPr/>
    </dgm:pt>
  </dgm:ptLst>
  <dgm:cxnLst>
    <dgm:cxn modelId="{70EB5907-1FD0-4D06-8F13-C5403C25C5CB}" type="presOf" srcId="{FF657ECC-62FF-4A88-80E4-5332A37698B3}" destId="{F2D98774-F234-4030-97A6-A2D05AB7ECEA}" srcOrd="0" destOrd="0" presId="urn:microsoft.com/office/officeart/2005/8/layout/hierarchy6"/>
    <dgm:cxn modelId="{4F60161A-8664-4C9A-A26B-8543B01E60B6}" srcId="{FF657ECC-62FF-4A88-80E4-5332A37698B3}" destId="{19F4E5FA-E62D-49FB-8AD8-D07E3409AF7B}" srcOrd="3" destOrd="0" parTransId="{0140FF66-2987-4026-AA93-9010B699F752}" sibTransId="{2DA8E8F8-7705-4EE2-87DE-93BAD4AE8E18}"/>
    <dgm:cxn modelId="{C25EAB28-FC38-49FB-8747-95B0D7B509B0}" type="presOf" srcId="{19F4E5FA-E62D-49FB-8AD8-D07E3409AF7B}" destId="{7C614E6D-2D9B-4361-8973-E2A530360234}" srcOrd="0" destOrd="0" presId="urn:microsoft.com/office/officeart/2005/8/layout/hierarchy6"/>
    <dgm:cxn modelId="{E580952C-3B14-4731-A162-6DB85FEDF145}" srcId="{FF657ECC-62FF-4A88-80E4-5332A37698B3}" destId="{8A5FA872-FE09-4B6E-A0A8-1C28420B723E}" srcOrd="0" destOrd="0" parTransId="{16926191-C994-4EA2-8839-14F774662751}" sibTransId="{901B981D-CD21-4BEF-B225-196B8922C85E}"/>
    <dgm:cxn modelId="{033A1434-2DE8-4659-9FD0-D1890A3B74FF}" srcId="{FF657ECC-62FF-4A88-80E4-5332A37698B3}" destId="{B37E13E1-9F0C-416A-B733-E88046CBB9F1}" srcOrd="2" destOrd="0" parTransId="{B22DBD8A-0277-4939-AC26-14E72630F443}" sibTransId="{422C82CC-FEE7-4FFB-BCF6-A54E5B66EA2E}"/>
    <dgm:cxn modelId="{C5D2295D-9462-4646-842A-F2081EC32441}" type="presOf" srcId="{59AC9A68-E289-4CE3-8B86-E2CFB4406F89}" destId="{3CBFD7BB-5ACE-4C3D-8DD0-711A363BCCE4}" srcOrd="0" destOrd="0" presId="urn:microsoft.com/office/officeart/2005/8/layout/hierarchy6"/>
    <dgm:cxn modelId="{1F23BB47-1998-47DA-AA16-E4C78060ACB3}" srcId="{3B8EA3DA-B14A-4E79-9EDB-96A3BB929CB4}" destId="{DF3BD67B-BB5B-444C-AA17-DE80AA14606E}" srcOrd="3" destOrd="0" parTransId="{B98C71A9-D7A2-41D0-BE44-5C9663B72B41}" sibTransId="{2D9EC963-1FCB-43D0-B1B5-8F9FE0972374}"/>
    <dgm:cxn modelId="{2F24536C-8A0C-44D7-A407-84EB1ED6FE40}" type="presOf" srcId="{B37E13E1-9F0C-416A-B733-E88046CBB9F1}" destId="{62FF2E7D-3A8D-4051-B397-D3CCE45F106D}" srcOrd="0" destOrd="0" presId="urn:microsoft.com/office/officeart/2005/8/layout/hierarchy6"/>
    <dgm:cxn modelId="{718ACB4D-63C7-432B-82DB-9F6D940F901B}" type="presOf" srcId="{474B6812-B9D9-40F6-B4F4-7D52AEA879E9}" destId="{EA9EE787-18AC-4AAF-A1B4-17282096E282}" srcOrd="0" destOrd="0" presId="urn:microsoft.com/office/officeart/2005/8/layout/hierarchy6"/>
    <dgm:cxn modelId="{76467583-2F0A-4FDA-A654-BEE7FF638C9F}" srcId="{FF657ECC-62FF-4A88-80E4-5332A37698B3}" destId="{3B8EA3DA-B14A-4E79-9EDB-96A3BB929CB4}" srcOrd="4" destOrd="0" parTransId="{FA0BEEE2-256F-4DA9-8F04-09710C38335D}" sibTransId="{C97906E9-DC59-4172-B93B-C20F06BC00A7}"/>
    <dgm:cxn modelId="{63933785-B055-4CC2-A522-8B8368BE5347}" type="presOf" srcId="{3B8EA3DA-B14A-4E79-9EDB-96A3BB929CB4}" destId="{039E1147-2D41-4758-84A4-E0D24B026362}" srcOrd="0" destOrd="0" presId="urn:microsoft.com/office/officeart/2005/8/layout/hierarchy6"/>
    <dgm:cxn modelId="{A09CDA85-F8F4-4E34-BD89-14DDFB80BE5F}" srcId="{3B8EA3DA-B14A-4E79-9EDB-96A3BB929CB4}" destId="{547F8A0E-21A8-4BFA-8BCB-0FE432AE7D30}" srcOrd="2" destOrd="0" parTransId="{59AC9A68-E289-4CE3-8B86-E2CFB4406F89}" sibTransId="{156656D8-58BE-413F-8E93-BB328C04D9BD}"/>
    <dgm:cxn modelId="{EC261587-0722-42E9-8EB6-0D33CC567D45}" type="presOf" srcId="{FA0BEEE2-256F-4DA9-8F04-09710C38335D}" destId="{F942ABBF-0FA2-457A-B720-1B1C4220AE91}" srcOrd="0" destOrd="0" presId="urn:microsoft.com/office/officeart/2005/8/layout/hierarchy6"/>
    <dgm:cxn modelId="{5E7EDB8A-6DB7-4172-853C-56DFE71692AE}" type="presOf" srcId="{DDCA10F1-BC8F-4F59-B52E-3D640203CE76}" destId="{B543A838-4442-4461-AE9B-A4F69E387B82}" srcOrd="0" destOrd="0" presId="urn:microsoft.com/office/officeart/2005/8/layout/hierarchy6"/>
    <dgm:cxn modelId="{BD58918C-5B34-4BBA-BCB3-16E10E5CE4DA}" srcId="{3B8EA3DA-B14A-4E79-9EDB-96A3BB929CB4}" destId="{DDCA10F1-BC8F-4F59-B52E-3D640203CE76}" srcOrd="0" destOrd="0" parTransId="{0DCD950A-9004-48A1-9AC7-43CCE825BB2B}" sibTransId="{27F0A63B-6633-4343-9CA3-41E4A061D5B9}"/>
    <dgm:cxn modelId="{DB37B492-B754-4230-B952-27A2B7850436}" type="presOf" srcId="{60A6B214-0A0B-41DA-946B-551857A53E47}" destId="{13E794A7-7C78-4B96-BAD7-D91DD0F25342}" srcOrd="0" destOrd="0" presId="urn:microsoft.com/office/officeart/2005/8/layout/hierarchy6"/>
    <dgm:cxn modelId="{425AC092-D381-48E0-929B-F98975514300}" type="presOf" srcId="{0DCD950A-9004-48A1-9AC7-43CCE825BB2B}" destId="{9EA8B948-0C4F-4ECD-8EE2-8CD8D85B7202}" srcOrd="0" destOrd="0" presId="urn:microsoft.com/office/officeart/2005/8/layout/hierarchy6"/>
    <dgm:cxn modelId="{F76C389F-AAC9-4339-A280-07255A40E951}" type="presOf" srcId="{6150C556-FDD4-450D-9D6F-7EFEBA9D193C}" destId="{6BD5FA5E-CD05-4805-A202-8B8E062B85EA}" srcOrd="0" destOrd="0" presId="urn:microsoft.com/office/officeart/2005/8/layout/hierarchy6"/>
    <dgm:cxn modelId="{8FCEDBA2-34A4-4341-BD83-6C9DA29DFA0E}" type="presOf" srcId="{B22DBD8A-0277-4939-AC26-14E72630F443}" destId="{767D3F93-F1D3-4B2B-87CC-8CE8E42476B7}" srcOrd="0" destOrd="0" presId="urn:microsoft.com/office/officeart/2005/8/layout/hierarchy6"/>
    <dgm:cxn modelId="{1C6FEEA2-CB0F-40E2-866F-9B8D794D1BD9}" type="presOf" srcId="{B98C71A9-D7A2-41D0-BE44-5C9663B72B41}" destId="{6C49DCC4-BED9-440A-9FD2-7BA13EAF65D5}" srcOrd="0" destOrd="0" presId="urn:microsoft.com/office/officeart/2005/8/layout/hierarchy6"/>
    <dgm:cxn modelId="{DBD5CEA5-4363-4EDB-985D-9307D54B2BAA}" type="presOf" srcId="{8A5FA872-FE09-4B6E-A0A8-1C28420B723E}" destId="{89CC7399-35A2-4C2A-9C17-247B67E0731F}" srcOrd="0" destOrd="0" presId="urn:microsoft.com/office/officeart/2005/8/layout/hierarchy6"/>
    <dgm:cxn modelId="{92F82FB9-14C0-4683-A9C3-AE05BE006D46}" srcId="{FF657ECC-62FF-4A88-80E4-5332A37698B3}" destId="{BA48F45E-C9CB-47C8-9918-14AD0C809B28}" srcOrd="1" destOrd="0" parTransId="{60A6B214-0A0B-41DA-946B-551857A53E47}" sibTransId="{EBC65D54-DFDA-4169-A026-12337444E003}"/>
    <dgm:cxn modelId="{EFB39ABD-5331-4CDF-B516-D4AC351FF1FC}" srcId="{6150C556-FDD4-450D-9D6F-7EFEBA9D193C}" destId="{FF657ECC-62FF-4A88-80E4-5332A37698B3}" srcOrd="0" destOrd="0" parTransId="{D27DB1CD-EE14-47BC-B983-94FE1736AA9B}" sibTransId="{DAB363E1-BAA6-4608-9B83-4F57814AB0D8}"/>
    <dgm:cxn modelId="{AB88C9D1-CA30-4AC4-8520-700BC8F2D454}" type="presOf" srcId="{547F8A0E-21A8-4BFA-8BCB-0FE432AE7D30}" destId="{795D87C4-B016-46C7-8AF1-C66CA3F4ED1D}" srcOrd="0" destOrd="0" presId="urn:microsoft.com/office/officeart/2005/8/layout/hierarchy6"/>
    <dgm:cxn modelId="{821D31D7-E21E-4994-B016-F65C8A55CC2E}" type="presOf" srcId="{0140FF66-2987-4026-AA93-9010B699F752}" destId="{8C9D666C-4B5A-4A18-A02B-B447AD49FB9A}" srcOrd="0" destOrd="0" presId="urn:microsoft.com/office/officeart/2005/8/layout/hierarchy6"/>
    <dgm:cxn modelId="{1FC4CAD9-3ADF-458D-A8D5-41F04A418A99}" type="presOf" srcId="{16926191-C994-4EA2-8839-14F774662751}" destId="{2970371E-5953-4F02-B0B3-83A7BE3E00B9}" srcOrd="0" destOrd="0" presId="urn:microsoft.com/office/officeart/2005/8/layout/hierarchy6"/>
    <dgm:cxn modelId="{430630E4-365E-4436-A80C-D550022C2BCB}" srcId="{3B8EA3DA-B14A-4E79-9EDB-96A3BB929CB4}" destId="{42664201-3A0B-4A87-96D1-AC92CEEC6C68}" srcOrd="1" destOrd="0" parTransId="{474B6812-B9D9-40F6-B4F4-7D52AEA879E9}" sibTransId="{1A46B22E-FACF-43E8-B905-31F805FF78B4}"/>
    <dgm:cxn modelId="{7D7C8CEF-09F2-45FE-A38E-877AAC42D557}" type="presOf" srcId="{BA48F45E-C9CB-47C8-9918-14AD0C809B28}" destId="{B1D1D998-5C68-4637-B6FE-CFA054BC6025}" srcOrd="0" destOrd="0" presId="urn:microsoft.com/office/officeart/2005/8/layout/hierarchy6"/>
    <dgm:cxn modelId="{751C35F2-9FB8-4DD3-8288-8F9E85680014}" type="presOf" srcId="{42664201-3A0B-4A87-96D1-AC92CEEC6C68}" destId="{3EA1348C-FEB6-44CE-9F17-7DE8E94BCF41}" srcOrd="0" destOrd="0" presId="urn:microsoft.com/office/officeart/2005/8/layout/hierarchy6"/>
    <dgm:cxn modelId="{3CCD86FA-8231-4A1F-B026-A10F82B8D80D}" type="presOf" srcId="{DF3BD67B-BB5B-444C-AA17-DE80AA14606E}" destId="{E14433DF-A7B6-4EA4-910A-04B54338EBDC}" srcOrd="0" destOrd="0" presId="urn:microsoft.com/office/officeart/2005/8/layout/hierarchy6"/>
    <dgm:cxn modelId="{521002BA-D8D5-48AE-9EC1-3D792558BD48}" type="presParOf" srcId="{6BD5FA5E-CD05-4805-A202-8B8E062B85EA}" destId="{980963CB-4691-4094-8159-A7EE927FE05C}" srcOrd="0" destOrd="0" presId="urn:microsoft.com/office/officeart/2005/8/layout/hierarchy6"/>
    <dgm:cxn modelId="{6FA1D648-5124-408F-A538-6F27680F5F8C}" type="presParOf" srcId="{980963CB-4691-4094-8159-A7EE927FE05C}" destId="{F5151FA1-AA37-47DE-B989-8805D873F9C1}" srcOrd="0" destOrd="0" presId="urn:microsoft.com/office/officeart/2005/8/layout/hierarchy6"/>
    <dgm:cxn modelId="{690BCAAF-9011-4057-B2F7-29DAED14ECF7}" type="presParOf" srcId="{F5151FA1-AA37-47DE-B989-8805D873F9C1}" destId="{C519C666-78FF-4EEB-8E17-144D688A1A0F}" srcOrd="0" destOrd="0" presId="urn:microsoft.com/office/officeart/2005/8/layout/hierarchy6"/>
    <dgm:cxn modelId="{44D15BDF-400D-48CD-9C9F-5BA74B33B89C}" type="presParOf" srcId="{C519C666-78FF-4EEB-8E17-144D688A1A0F}" destId="{F2D98774-F234-4030-97A6-A2D05AB7ECEA}" srcOrd="0" destOrd="0" presId="urn:microsoft.com/office/officeart/2005/8/layout/hierarchy6"/>
    <dgm:cxn modelId="{25080C7B-3A99-4A50-BACE-8E4284D501CF}" type="presParOf" srcId="{C519C666-78FF-4EEB-8E17-144D688A1A0F}" destId="{E5DDE463-7D2D-431C-89BE-E34B5F0FF363}" srcOrd="1" destOrd="0" presId="urn:microsoft.com/office/officeart/2005/8/layout/hierarchy6"/>
    <dgm:cxn modelId="{B1C29E14-DE9A-4E90-A801-503E466850A1}" type="presParOf" srcId="{E5DDE463-7D2D-431C-89BE-E34B5F0FF363}" destId="{2970371E-5953-4F02-B0B3-83A7BE3E00B9}" srcOrd="0" destOrd="0" presId="urn:microsoft.com/office/officeart/2005/8/layout/hierarchy6"/>
    <dgm:cxn modelId="{822157CD-467E-4562-B693-40D5C42514DF}" type="presParOf" srcId="{E5DDE463-7D2D-431C-89BE-E34B5F0FF363}" destId="{1CC0E012-69D6-45A7-B756-52BD8D26F8B2}" srcOrd="1" destOrd="0" presId="urn:microsoft.com/office/officeart/2005/8/layout/hierarchy6"/>
    <dgm:cxn modelId="{0715E929-6215-41ED-93CF-4875A1270C1E}" type="presParOf" srcId="{1CC0E012-69D6-45A7-B756-52BD8D26F8B2}" destId="{89CC7399-35A2-4C2A-9C17-247B67E0731F}" srcOrd="0" destOrd="0" presId="urn:microsoft.com/office/officeart/2005/8/layout/hierarchy6"/>
    <dgm:cxn modelId="{9584EEC0-8158-401A-BD7B-009018935345}" type="presParOf" srcId="{1CC0E012-69D6-45A7-B756-52BD8D26F8B2}" destId="{5CA9D81D-262D-455E-80D5-F50DF8AEF1C1}" srcOrd="1" destOrd="0" presId="urn:microsoft.com/office/officeart/2005/8/layout/hierarchy6"/>
    <dgm:cxn modelId="{A4AB3595-F624-413B-908F-ECFEA8EE1DAA}" type="presParOf" srcId="{E5DDE463-7D2D-431C-89BE-E34B5F0FF363}" destId="{13E794A7-7C78-4B96-BAD7-D91DD0F25342}" srcOrd="2" destOrd="0" presId="urn:microsoft.com/office/officeart/2005/8/layout/hierarchy6"/>
    <dgm:cxn modelId="{0DA37CB1-4AA5-4CD3-875F-4A24A8BBDDCE}" type="presParOf" srcId="{E5DDE463-7D2D-431C-89BE-E34B5F0FF363}" destId="{C679F65B-3BDF-4B95-B3D2-CF6733242FD2}" srcOrd="3" destOrd="0" presId="urn:microsoft.com/office/officeart/2005/8/layout/hierarchy6"/>
    <dgm:cxn modelId="{B5E29F8F-0696-4868-AC7A-AAFA59D8E7EF}" type="presParOf" srcId="{C679F65B-3BDF-4B95-B3D2-CF6733242FD2}" destId="{B1D1D998-5C68-4637-B6FE-CFA054BC6025}" srcOrd="0" destOrd="0" presId="urn:microsoft.com/office/officeart/2005/8/layout/hierarchy6"/>
    <dgm:cxn modelId="{DDA1A451-E5F7-451B-BE72-D1BFEC365C4E}" type="presParOf" srcId="{C679F65B-3BDF-4B95-B3D2-CF6733242FD2}" destId="{2B7F9674-587B-4F48-9437-46B4198BE848}" srcOrd="1" destOrd="0" presId="urn:microsoft.com/office/officeart/2005/8/layout/hierarchy6"/>
    <dgm:cxn modelId="{3D5AEC48-B0CC-4988-AF35-FAAB1DF4A7C2}" type="presParOf" srcId="{E5DDE463-7D2D-431C-89BE-E34B5F0FF363}" destId="{767D3F93-F1D3-4B2B-87CC-8CE8E42476B7}" srcOrd="4" destOrd="0" presId="urn:microsoft.com/office/officeart/2005/8/layout/hierarchy6"/>
    <dgm:cxn modelId="{E216E058-FC3F-40BB-BBCA-769884237770}" type="presParOf" srcId="{E5DDE463-7D2D-431C-89BE-E34B5F0FF363}" destId="{C8C94691-0BCB-4333-8871-7FA6E3B2844C}" srcOrd="5" destOrd="0" presId="urn:microsoft.com/office/officeart/2005/8/layout/hierarchy6"/>
    <dgm:cxn modelId="{FCB6DA56-832A-4793-865F-E29E934D813E}" type="presParOf" srcId="{C8C94691-0BCB-4333-8871-7FA6E3B2844C}" destId="{62FF2E7D-3A8D-4051-B397-D3CCE45F106D}" srcOrd="0" destOrd="0" presId="urn:microsoft.com/office/officeart/2005/8/layout/hierarchy6"/>
    <dgm:cxn modelId="{277ED7DB-BA80-4B1B-8848-EB95756603C2}" type="presParOf" srcId="{C8C94691-0BCB-4333-8871-7FA6E3B2844C}" destId="{3454CDBC-FD68-40A3-8410-A786E3B92D33}" srcOrd="1" destOrd="0" presId="urn:microsoft.com/office/officeart/2005/8/layout/hierarchy6"/>
    <dgm:cxn modelId="{F4C1572B-0318-4F3F-9934-775BD1B9E839}" type="presParOf" srcId="{E5DDE463-7D2D-431C-89BE-E34B5F0FF363}" destId="{8C9D666C-4B5A-4A18-A02B-B447AD49FB9A}" srcOrd="6" destOrd="0" presId="urn:microsoft.com/office/officeart/2005/8/layout/hierarchy6"/>
    <dgm:cxn modelId="{94EFD279-B44D-4A81-B4DE-A38981778092}" type="presParOf" srcId="{E5DDE463-7D2D-431C-89BE-E34B5F0FF363}" destId="{04FFFC46-13C8-49D3-9759-C495B9C595BD}" srcOrd="7" destOrd="0" presId="urn:microsoft.com/office/officeart/2005/8/layout/hierarchy6"/>
    <dgm:cxn modelId="{88F4C0FF-6BE4-4E90-BD82-213122B8FE50}" type="presParOf" srcId="{04FFFC46-13C8-49D3-9759-C495B9C595BD}" destId="{7C614E6D-2D9B-4361-8973-E2A530360234}" srcOrd="0" destOrd="0" presId="urn:microsoft.com/office/officeart/2005/8/layout/hierarchy6"/>
    <dgm:cxn modelId="{0662E2A7-94F7-45D8-B0D1-B51EBF3FCCAE}" type="presParOf" srcId="{04FFFC46-13C8-49D3-9759-C495B9C595BD}" destId="{2BC167A5-DB41-4273-B09C-1E76EB23227B}" srcOrd="1" destOrd="0" presId="urn:microsoft.com/office/officeart/2005/8/layout/hierarchy6"/>
    <dgm:cxn modelId="{2D021790-A750-4679-AC42-27A460223DAB}" type="presParOf" srcId="{E5DDE463-7D2D-431C-89BE-E34B5F0FF363}" destId="{F942ABBF-0FA2-457A-B720-1B1C4220AE91}" srcOrd="8" destOrd="0" presId="urn:microsoft.com/office/officeart/2005/8/layout/hierarchy6"/>
    <dgm:cxn modelId="{C0F77D9C-C839-408E-864E-154A07A893C9}" type="presParOf" srcId="{E5DDE463-7D2D-431C-89BE-E34B5F0FF363}" destId="{C4E04004-42C5-4B12-9312-CC4C33F6B61A}" srcOrd="9" destOrd="0" presId="urn:microsoft.com/office/officeart/2005/8/layout/hierarchy6"/>
    <dgm:cxn modelId="{BCB21412-12E5-446B-A6D8-E589C9925DA8}" type="presParOf" srcId="{C4E04004-42C5-4B12-9312-CC4C33F6B61A}" destId="{039E1147-2D41-4758-84A4-E0D24B026362}" srcOrd="0" destOrd="0" presId="urn:microsoft.com/office/officeart/2005/8/layout/hierarchy6"/>
    <dgm:cxn modelId="{3BF49E86-14E1-4849-B2E5-BC803D25AF05}" type="presParOf" srcId="{C4E04004-42C5-4B12-9312-CC4C33F6B61A}" destId="{AF329B67-92A9-4650-A45E-6D23DD3FF4EA}" srcOrd="1" destOrd="0" presId="urn:microsoft.com/office/officeart/2005/8/layout/hierarchy6"/>
    <dgm:cxn modelId="{05B73FB7-AF1C-4407-BD59-756ABEC6AC29}" type="presParOf" srcId="{AF329B67-92A9-4650-A45E-6D23DD3FF4EA}" destId="{9EA8B948-0C4F-4ECD-8EE2-8CD8D85B7202}" srcOrd="0" destOrd="0" presId="urn:microsoft.com/office/officeart/2005/8/layout/hierarchy6"/>
    <dgm:cxn modelId="{351F4DA5-246A-4C9E-B10B-E30D1AAEDFA4}" type="presParOf" srcId="{AF329B67-92A9-4650-A45E-6D23DD3FF4EA}" destId="{9DF80538-7CA0-4EBD-8005-A3505EDE06D0}" srcOrd="1" destOrd="0" presId="urn:microsoft.com/office/officeart/2005/8/layout/hierarchy6"/>
    <dgm:cxn modelId="{A9803473-AE1C-41E2-8A0E-AEA4DDD63381}" type="presParOf" srcId="{9DF80538-7CA0-4EBD-8005-A3505EDE06D0}" destId="{B543A838-4442-4461-AE9B-A4F69E387B82}" srcOrd="0" destOrd="0" presId="urn:microsoft.com/office/officeart/2005/8/layout/hierarchy6"/>
    <dgm:cxn modelId="{A9F983BB-E296-45EE-A73A-5988B5B639BC}" type="presParOf" srcId="{9DF80538-7CA0-4EBD-8005-A3505EDE06D0}" destId="{C6A5F121-1E94-4A32-BD46-8716AAEE52CC}" srcOrd="1" destOrd="0" presId="urn:microsoft.com/office/officeart/2005/8/layout/hierarchy6"/>
    <dgm:cxn modelId="{D3468F0C-4714-4BBC-BF6E-18FF6D11EC62}" type="presParOf" srcId="{AF329B67-92A9-4650-A45E-6D23DD3FF4EA}" destId="{EA9EE787-18AC-4AAF-A1B4-17282096E282}" srcOrd="2" destOrd="0" presId="urn:microsoft.com/office/officeart/2005/8/layout/hierarchy6"/>
    <dgm:cxn modelId="{D20D51C1-94DF-4CAF-BCEE-892ACC8B7B3C}" type="presParOf" srcId="{AF329B67-92A9-4650-A45E-6D23DD3FF4EA}" destId="{438408B0-4CAA-4C32-B767-4FEF58D6598E}" srcOrd="3" destOrd="0" presId="urn:microsoft.com/office/officeart/2005/8/layout/hierarchy6"/>
    <dgm:cxn modelId="{0C24A169-BE63-4F84-8A43-73564B375A7E}" type="presParOf" srcId="{438408B0-4CAA-4C32-B767-4FEF58D6598E}" destId="{3EA1348C-FEB6-44CE-9F17-7DE8E94BCF41}" srcOrd="0" destOrd="0" presId="urn:microsoft.com/office/officeart/2005/8/layout/hierarchy6"/>
    <dgm:cxn modelId="{5FFB4BC8-7BC0-4A7B-805F-35BB6D5EE4E1}" type="presParOf" srcId="{438408B0-4CAA-4C32-B767-4FEF58D6598E}" destId="{8B979E85-F7D2-4EF1-B894-A247ED23D13B}" srcOrd="1" destOrd="0" presId="urn:microsoft.com/office/officeart/2005/8/layout/hierarchy6"/>
    <dgm:cxn modelId="{15381F24-2F84-4A9F-87B7-83F576B711D7}" type="presParOf" srcId="{AF329B67-92A9-4650-A45E-6D23DD3FF4EA}" destId="{3CBFD7BB-5ACE-4C3D-8DD0-711A363BCCE4}" srcOrd="4" destOrd="0" presId="urn:microsoft.com/office/officeart/2005/8/layout/hierarchy6"/>
    <dgm:cxn modelId="{D9E05123-3AC3-4004-B2A8-D08B24B2A91A}" type="presParOf" srcId="{AF329B67-92A9-4650-A45E-6D23DD3FF4EA}" destId="{F2FBB9B9-1F0A-4EDD-83B4-C05A5F712F06}" srcOrd="5" destOrd="0" presId="urn:microsoft.com/office/officeart/2005/8/layout/hierarchy6"/>
    <dgm:cxn modelId="{5E375D02-3398-4AB7-A5DB-C2B3DBD1888E}" type="presParOf" srcId="{F2FBB9B9-1F0A-4EDD-83B4-C05A5F712F06}" destId="{795D87C4-B016-46C7-8AF1-C66CA3F4ED1D}" srcOrd="0" destOrd="0" presId="urn:microsoft.com/office/officeart/2005/8/layout/hierarchy6"/>
    <dgm:cxn modelId="{CAD121D0-18C2-4980-BA40-E8C893CFC266}" type="presParOf" srcId="{F2FBB9B9-1F0A-4EDD-83B4-C05A5F712F06}" destId="{892B9C13-EC35-4BE4-BF8E-557FC438D02D}" srcOrd="1" destOrd="0" presId="urn:microsoft.com/office/officeart/2005/8/layout/hierarchy6"/>
    <dgm:cxn modelId="{6DFA480D-EECB-4B02-BE02-64F12767AD04}" type="presParOf" srcId="{AF329B67-92A9-4650-A45E-6D23DD3FF4EA}" destId="{6C49DCC4-BED9-440A-9FD2-7BA13EAF65D5}" srcOrd="6" destOrd="0" presId="urn:microsoft.com/office/officeart/2005/8/layout/hierarchy6"/>
    <dgm:cxn modelId="{CBB89801-DF1D-4E3A-BAA8-BF8204E4BD2D}" type="presParOf" srcId="{AF329B67-92A9-4650-A45E-6D23DD3FF4EA}" destId="{BDDC999D-BB85-43BF-8956-997C86E1577C}" srcOrd="7" destOrd="0" presId="urn:microsoft.com/office/officeart/2005/8/layout/hierarchy6"/>
    <dgm:cxn modelId="{EA978D50-41A0-4F1D-993A-9F5534FFE339}" type="presParOf" srcId="{BDDC999D-BB85-43BF-8956-997C86E1577C}" destId="{E14433DF-A7B6-4EA4-910A-04B54338EBDC}" srcOrd="0" destOrd="0" presId="urn:microsoft.com/office/officeart/2005/8/layout/hierarchy6"/>
    <dgm:cxn modelId="{8E6AB4C9-FE6E-45AF-B6BE-58E06CBA90BE}" type="presParOf" srcId="{BDDC999D-BB85-43BF-8956-997C86E1577C}" destId="{D86346E8-07C7-43C1-B8F6-AFE54D0BD28D}" srcOrd="1" destOrd="0" presId="urn:microsoft.com/office/officeart/2005/8/layout/hierarchy6"/>
    <dgm:cxn modelId="{86350C8A-DAB8-4F2D-B64D-38F5B827AEE4}" type="presParOf" srcId="{6BD5FA5E-CD05-4805-A202-8B8E062B85EA}" destId="{9DC6E7C3-9DD4-4585-AD04-B62B0F131231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D98774-F234-4030-97A6-A2D05AB7ECEA}">
      <dsp:nvSpPr>
        <dsp:cNvPr id="0" name=""/>
        <dsp:cNvSpPr/>
      </dsp:nvSpPr>
      <dsp:spPr>
        <a:xfrm>
          <a:off x="2047849" y="112910"/>
          <a:ext cx="787445" cy="524963"/>
        </a:xfrm>
        <a:prstGeom prst="roundRect">
          <a:avLst>
            <a:gd name="adj" fmla="val 10000"/>
          </a:avLst>
        </a:prstGeom>
        <a:solidFill>
          <a:schemeClr val="tx1">
            <a:lumMod val="85000"/>
            <a:lumOff val="15000"/>
          </a:schemeClr>
        </a:solidFill>
        <a:ln w="12700" cap="flat" cmpd="sng" algn="ctr">
          <a:solidFill>
            <a:srgbClr val="0081E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/>
              </a:solidFill>
              <a:latin typeface="Consolas" panose="020B0609020204030204" pitchFamily="49" charset="0"/>
            </a:rPr>
            <a:t>/</a:t>
          </a:r>
        </a:p>
      </dsp:txBody>
      <dsp:txXfrm>
        <a:off x="2063225" y="128286"/>
        <a:ext cx="756693" cy="494211"/>
      </dsp:txXfrm>
    </dsp:sp>
    <dsp:sp modelId="{2970371E-5953-4F02-B0B3-83A7BE3E00B9}">
      <dsp:nvSpPr>
        <dsp:cNvPr id="0" name=""/>
        <dsp:cNvSpPr/>
      </dsp:nvSpPr>
      <dsp:spPr>
        <a:xfrm>
          <a:off x="394212" y="637874"/>
          <a:ext cx="2047359" cy="209985"/>
        </a:xfrm>
        <a:custGeom>
          <a:avLst/>
          <a:gdLst/>
          <a:ahLst/>
          <a:cxnLst/>
          <a:rect l="0" t="0" r="0" b="0"/>
          <a:pathLst>
            <a:path>
              <a:moveTo>
                <a:pt x="2047359" y="0"/>
              </a:moveTo>
              <a:lnTo>
                <a:pt x="2047359" y="104992"/>
              </a:lnTo>
              <a:lnTo>
                <a:pt x="0" y="104992"/>
              </a:lnTo>
              <a:lnTo>
                <a:pt x="0" y="209985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9CC7399-35A2-4C2A-9C17-247B67E0731F}">
      <dsp:nvSpPr>
        <dsp:cNvPr id="0" name=""/>
        <dsp:cNvSpPr/>
      </dsp:nvSpPr>
      <dsp:spPr>
        <a:xfrm>
          <a:off x="489" y="847860"/>
          <a:ext cx="787445" cy="524963"/>
        </a:xfrm>
        <a:prstGeom prst="roundRect">
          <a:avLst>
            <a:gd name="adj" fmla="val 10000"/>
          </a:avLst>
        </a:prstGeom>
        <a:solidFill>
          <a:schemeClr val="tx1">
            <a:lumMod val="85000"/>
            <a:lumOff val="15000"/>
          </a:schemeClr>
        </a:solidFill>
        <a:ln w="12700" cap="flat" cmpd="sng" algn="ctr">
          <a:solidFill>
            <a:srgbClr val="0081E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/>
              </a:solidFill>
              <a:latin typeface="Consolas" panose="020B0609020204030204" pitchFamily="49" charset="0"/>
            </a:rPr>
            <a:t>root</a:t>
          </a:r>
        </a:p>
      </dsp:txBody>
      <dsp:txXfrm>
        <a:off x="15865" y="863236"/>
        <a:ext cx="756693" cy="494211"/>
      </dsp:txXfrm>
    </dsp:sp>
    <dsp:sp modelId="{13E794A7-7C78-4B96-BAD7-D91DD0F25342}">
      <dsp:nvSpPr>
        <dsp:cNvPr id="0" name=""/>
        <dsp:cNvSpPr/>
      </dsp:nvSpPr>
      <dsp:spPr>
        <a:xfrm>
          <a:off x="1417892" y="637874"/>
          <a:ext cx="1023679" cy="209985"/>
        </a:xfrm>
        <a:custGeom>
          <a:avLst/>
          <a:gdLst/>
          <a:ahLst/>
          <a:cxnLst/>
          <a:rect l="0" t="0" r="0" b="0"/>
          <a:pathLst>
            <a:path>
              <a:moveTo>
                <a:pt x="1023679" y="0"/>
              </a:moveTo>
              <a:lnTo>
                <a:pt x="1023679" y="104992"/>
              </a:lnTo>
              <a:lnTo>
                <a:pt x="0" y="104992"/>
              </a:lnTo>
              <a:lnTo>
                <a:pt x="0" y="209985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1D1D998-5C68-4637-B6FE-CFA054BC6025}">
      <dsp:nvSpPr>
        <dsp:cNvPr id="0" name=""/>
        <dsp:cNvSpPr/>
      </dsp:nvSpPr>
      <dsp:spPr>
        <a:xfrm>
          <a:off x="1024169" y="847860"/>
          <a:ext cx="787445" cy="524963"/>
        </a:xfrm>
        <a:prstGeom prst="roundRect">
          <a:avLst>
            <a:gd name="adj" fmla="val 10000"/>
          </a:avLst>
        </a:prstGeom>
        <a:solidFill>
          <a:schemeClr val="tx1">
            <a:lumMod val="85000"/>
            <a:lumOff val="15000"/>
          </a:schemeClr>
        </a:solidFill>
        <a:ln w="12700" cap="flat" cmpd="sng" algn="ctr">
          <a:solidFill>
            <a:srgbClr val="0081E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/>
              </a:solidFill>
              <a:latin typeface="Consolas" panose="020B0609020204030204" pitchFamily="49" charset="0"/>
            </a:rPr>
            <a:t>bin</a:t>
          </a:r>
        </a:p>
      </dsp:txBody>
      <dsp:txXfrm>
        <a:off x="1039545" y="863236"/>
        <a:ext cx="756693" cy="494211"/>
      </dsp:txXfrm>
    </dsp:sp>
    <dsp:sp modelId="{767D3F93-F1D3-4B2B-87CC-8CE8E42476B7}">
      <dsp:nvSpPr>
        <dsp:cNvPr id="0" name=""/>
        <dsp:cNvSpPr/>
      </dsp:nvSpPr>
      <dsp:spPr>
        <a:xfrm>
          <a:off x="2395852" y="637874"/>
          <a:ext cx="91440" cy="209985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09985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FF2E7D-3A8D-4051-B397-D3CCE45F106D}">
      <dsp:nvSpPr>
        <dsp:cNvPr id="0" name=""/>
        <dsp:cNvSpPr/>
      </dsp:nvSpPr>
      <dsp:spPr>
        <a:xfrm>
          <a:off x="2047849" y="847860"/>
          <a:ext cx="787445" cy="524963"/>
        </a:xfrm>
        <a:prstGeom prst="roundRect">
          <a:avLst>
            <a:gd name="adj" fmla="val 10000"/>
          </a:avLst>
        </a:prstGeom>
        <a:solidFill>
          <a:schemeClr val="tx1">
            <a:lumMod val="85000"/>
            <a:lumOff val="15000"/>
          </a:schemeClr>
        </a:solidFill>
        <a:ln w="12700" cap="flat" cmpd="sng" algn="ctr">
          <a:solidFill>
            <a:srgbClr val="0081E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/>
              </a:solidFill>
              <a:latin typeface="Consolas" panose="020B0609020204030204" pitchFamily="49" charset="0"/>
            </a:rPr>
            <a:t>var</a:t>
          </a:r>
        </a:p>
      </dsp:txBody>
      <dsp:txXfrm>
        <a:off x="2063225" y="863236"/>
        <a:ext cx="756693" cy="494211"/>
      </dsp:txXfrm>
    </dsp:sp>
    <dsp:sp modelId="{8C9D666C-4B5A-4A18-A02B-B447AD49FB9A}">
      <dsp:nvSpPr>
        <dsp:cNvPr id="0" name=""/>
        <dsp:cNvSpPr/>
      </dsp:nvSpPr>
      <dsp:spPr>
        <a:xfrm>
          <a:off x="2441572" y="637874"/>
          <a:ext cx="1023679" cy="20998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4992"/>
              </a:lnTo>
              <a:lnTo>
                <a:pt x="1023679" y="104992"/>
              </a:lnTo>
              <a:lnTo>
                <a:pt x="1023679" y="209985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C614E6D-2D9B-4361-8973-E2A530360234}">
      <dsp:nvSpPr>
        <dsp:cNvPr id="0" name=""/>
        <dsp:cNvSpPr/>
      </dsp:nvSpPr>
      <dsp:spPr>
        <a:xfrm>
          <a:off x="3071528" y="847860"/>
          <a:ext cx="787445" cy="524963"/>
        </a:xfrm>
        <a:prstGeom prst="roundRect">
          <a:avLst>
            <a:gd name="adj" fmla="val 10000"/>
          </a:avLst>
        </a:prstGeom>
        <a:solidFill>
          <a:schemeClr val="tx1">
            <a:lumMod val="85000"/>
            <a:lumOff val="15000"/>
          </a:schemeClr>
        </a:solidFill>
        <a:ln w="12700" cap="flat" cmpd="sng" algn="ctr">
          <a:solidFill>
            <a:srgbClr val="0081E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/>
              </a:solidFill>
              <a:latin typeface="Consolas" panose="020B0609020204030204" pitchFamily="49" charset="0"/>
            </a:rPr>
            <a:t>etc</a:t>
          </a:r>
        </a:p>
      </dsp:txBody>
      <dsp:txXfrm>
        <a:off x="3086904" y="863236"/>
        <a:ext cx="756693" cy="494211"/>
      </dsp:txXfrm>
    </dsp:sp>
    <dsp:sp modelId="{F942ABBF-0FA2-457A-B720-1B1C4220AE91}">
      <dsp:nvSpPr>
        <dsp:cNvPr id="0" name=""/>
        <dsp:cNvSpPr/>
      </dsp:nvSpPr>
      <dsp:spPr>
        <a:xfrm>
          <a:off x="2441572" y="637874"/>
          <a:ext cx="2047359" cy="20998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4992"/>
              </a:lnTo>
              <a:lnTo>
                <a:pt x="2047359" y="104992"/>
              </a:lnTo>
              <a:lnTo>
                <a:pt x="2047359" y="209985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39E1147-2D41-4758-84A4-E0D24B026362}">
      <dsp:nvSpPr>
        <dsp:cNvPr id="0" name=""/>
        <dsp:cNvSpPr/>
      </dsp:nvSpPr>
      <dsp:spPr>
        <a:xfrm>
          <a:off x="4095208" y="847860"/>
          <a:ext cx="787445" cy="524963"/>
        </a:xfrm>
        <a:prstGeom prst="roundRect">
          <a:avLst>
            <a:gd name="adj" fmla="val 10000"/>
          </a:avLst>
        </a:prstGeom>
        <a:solidFill>
          <a:schemeClr val="tx1">
            <a:lumMod val="85000"/>
            <a:lumOff val="15000"/>
          </a:schemeClr>
        </a:solidFill>
        <a:ln w="12700" cap="flat" cmpd="sng" algn="ctr">
          <a:solidFill>
            <a:srgbClr val="0081E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/>
              </a:solidFill>
              <a:latin typeface="Consolas" panose="020B0609020204030204" pitchFamily="49" charset="0"/>
            </a:rPr>
            <a:t>media</a:t>
          </a:r>
        </a:p>
      </dsp:txBody>
      <dsp:txXfrm>
        <a:off x="4110584" y="863236"/>
        <a:ext cx="756693" cy="494211"/>
      </dsp:txXfrm>
    </dsp:sp>
    <dsp:sp modelId="{9EA8B948-0C4F-4ECD-8EE2-8CD8D85B7202}">
      <dsp:nvSpPr>
        <dsp:cNvPr id="0" name=""/>
        <dsp:cNvSpPr/>
      </dsp:nvSpPr>
      <dsp:spPr>
        <a:xfrm>
          <a:off x="2953412" y="1372824"/>
          <a:ext cx="1535519" cy="209985"/>
        </a:xfrm>
        <a:custGeom>
          <a:avLst/>
          <a:gdLst/>
          <a:ahLst/>
          <a:cxnLst/>
          <a:rect l="0" t="0" r="0" b="0"/>
          <a:pathLst>
            <a:path>
              <a:moveTo>
                <a:pt x="1535519" y="0"/>
              </a:moveTo>
              <a:lnTo>
                <a:pt x="1535519" y="104992"/>
              </a:lnTo>
              <a:lnTo>
                <a:pt x="0" y="104992"/>
              </a:lnTo>
              <a:lnTo>
                <a:pt x="0" y="209985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3A838-4442-4461-AE9B-A4F69E387B82}">
      <dsp:nvSpPr>
        <dsp:cNvPr id="0" name=""/>
        <dsp:cNvSpPr/>
      </dsp:nvSpPr>
      <dsp:spPr>
        <a:xfrm>
          <a:off x="2559689" y="1582810"/>
          <a:ext cx="787445" cy="524963"/>
        </a:xfrm>
        <a:prstGeom prst="roundRect">
          <a:avLst>
            <a:gd name="adj" fmla="val 10000"/>
          </a:avLst>
        </a:prstGeom>
        <a:solidFill>
          <a:schemeClr val="tx1">
            <a:lumMod val="85000"/>
            <a:lumOff val="15000"/>
          </a:schemeClr>
        </a:solidFill>
        <a:ln w="12700" cap="flat" cmpd="sng" algn="ctr">
          <a:solidFill>
            <a:srgbClr val="0081E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/>
              </a:solidFill>
              <a:latin typeface="Consolas" panose="020B0609020204030204" pitchFamily="49" charset="0"/>
            </a:rPr>
            <a:t>image</a:t>
          </a:r>
        </a:p>
      </dsp:txBody>
      <dsp:txXfrm>
        <a:off x="2575065" y="1598186"/>
        <a:ext cx="756693" cy="494211"/>
      </dsp:txXfrm>
    </dsp:sp>
    <dsp:sp modelId="{EA9EE787-18AC-4AAF-A1B4-17282096E282}">
      <dsp:nvSpPr>
        <dsp:cNvPr id="0" name=""/>
        <dsp:cNvSpPr/>
      </dsp:nvSpPr>
      <dsp:spPr>
        <a:xfrm>
          <a:off x="3977091" y="1372824"/>
          <a:ext cx="511839" cy="209985"/>
        </a:xfrm>
        <a:custGeom>
          <a:avLst/>
          <a:gdLst/>
          <a:ahLst/>
          <a:cxnLst/>
          <a:rect l="0" t="0" r="0" b="0"/>
          <a:pathLst>
            <a:path>
              <a:moveTo>
                <a:pt x="511839" y="0"/>
              </a:moveTo>
              <a:lnTo>
                <a:pt x="511839" y="104992"/>
              </a:lnTo>
              <a:lnTo>
                <a:pt x="0" y="104992"/>
              </a:lnTo>
              <a:lnTo>
                <a:pt x="0" y="209985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EA1348C-FEB6-44CE-9F17-7DE8E94BCF41}">
      <dsp:nvSpPr>
        <dsp:cNvPr id="0" name=""/>
        <dsp:cNvSpPr/>
      </dsp:nvSpPr>
      <dsp:spPr>
        <a:xfrm>
          <a:off x="3583368" y="1582810"/>
          <a:ext cx="787445" cy="524963"/>
        </a:xfrm>
        <a:prstGeom prst="roundRect">
          <a:avLst>
            <a:gd name="adj" fmla="val 10000"/>
          </a:avLst>
        </a:prstGeom>
        <a:solidFill>
          <a:schemeClr val="tx1">
            <a:lumMod val="85000"/>
            <a:lumOff val="15000"/>
          </a:schemeClr>
        </a:solidFill>
        <a:ln w="12700" cap="flat" cmpd="sng" algn="ctr">
          <a:solidFill>
            <a:srgbClr val="0081E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/>
              </a:solidFill>
              <a:latin typeface="Consolas" panose="020B0609020204030204" pitchFamily="49" charset="0"/>
            </a:rPr>
            <a:t>video</a:t>
          </a:r>
        </a:p>
      </dsp:txBody>
      <dsp:txXfrm>
        <a:off x="3598744" y="1598186"/>
        <a:ext cx="756693" cy="494211"/>
      </dsp:txXfrm>
    </dsp:sp>
    <dsp:sp modelId="{3CBFD7BB-5ACE-4C3D-8DD0-711A363BCCE4}">
      <dsp:nvSpPr>
        <dsp:cNvPr id="0" name=""/>
        <dsp:cNvSpPr/>
      </dsp:nvSpPr>
      <dsp:spPr>
        <a:xfrm>
          <a:off x="4488931" y="1372824"/>
          <a:ext cx="511839" cy="20998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4992"/>
              </a:lnTo>
              <a:lnTo>
                <a:pt x="511839" y="104992"/>
              </a:lnTo>
              <a:lnTo>
                <a:pt x="511839" y="209985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95D87C4-B016-46C7-8AF1-C66CA3F4ED1D}">
      <dsp:nvSpPr>
        <dsp:cNvPr id="0" name=""/>
        <dsp:cNvSpPr/>
      </dsp:nvSpPr>
      <dsp:spPr>
        <a:xfrm>
          <a:off x="4607048" y="1582810"/>
          <a:ext cx="787445" cy="524963"/>
        </a:xfrm>
        <a:prstGeom prst="roundRect">
          <a:avLst>
            <a:gd name="adj" fmla="val 10000"/>
          </a:avLst>
        </a:prstGeom>
        <a:solidFill>
          <a:schemeClr val="tx1">
            <a:lumMod val="85000"/>
            <a:lumOff val="15000"/>
          </a:schemeClr>
        </a:solidFill>
        <a:ln w="12700" cap="flat" cmpd="sng" algn="ctr">
          <a:solidFill>
            <a:srgbClr val="0081E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/>
              </a:solidFill>
              <a:latin typeface="Consolas" panose="020B0609020204030204" pitchFamily="49" charset="0"/>
            </a:rPr>
            <a:t>audio</a:t>
          </a:r>
        </a:p>
      </dsp:txBody>
      <dsp:txXfrm>
        <a:off x="4622424" y="1598186"/>
        <a:ext cx="756693" cy="494211"/>
      </dsp:txXfrm>
    </dsp:sp>
    <dsp:sp modelId="{6C49DCC4-BED9-440A-9FD2-7BA13EAF65D5}">
      <dsp:nvSpPr>
        <dsp:cNvPr id="0" name=""/>
        <dsp:cNvSpPr/>
      </dsp:nvSpPr>
      <dsp:spPr>
        <a:xfrm>
          <a:off x="4488931" y="1372824"/>
          <a:ext cx="1535519" cy="20998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4992"/>
              </a:lnTo>
              <a:lnTo>
                <a:pt x="1535519" y="104992"/>
              </a:lnTo>
              <a:lnTo>
                <a:pt x="1535519" y="209985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14433DF-A7B6-4EA4-910A-04B54338EBDC}">
      <dsp:nvSpPr>
        <dsp:cNvPr id="0" name=""/>
        <dsp:cNvSpPr/>
      </dsp:nvSpPr>
      <dsp:spPr>
        <a:xfrm>
          <a:off x="5630728" y="1582810"/>
          <a:ext cx="787445" cy="524963"/>
        </a:xfrm>
        <a:prstGeom prst="roundRect">
          <a:avLst>
            <a:gd name="adj" fmla="val 10000"/>
          </a:avLst>
        </a:prstGeom>
        <a:solidFill>
          <a:schemeClr val="tx1">
            <a:lumMod val="85000"/>
            <a:lumOff val="15000"/>
          </a:schemeClr>
        </a:solidFill>
        <a:ln w="12700" cap="flat" cmpd="sng" algn="ctr">
          <a:solidFill>
            <a:srgbClr val="0081E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/>
              </a:solidFill>
              <a:latin typeface="Consolas" panose="020B0609020204030204" pitchFamily="49" charset="0"/>
            </a:rPr>
            <a:t>document</a:t>
          </a:r>
        </a:p>
      </dsp:txBody>
      <dsp:txXfrm>
        <a:off x="5646104" y="1598186"/>
        <a:ext cx="756693" cy="49421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jpe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386AF1-EF24-4659-9089-2771856A9EA2}" type="datetimeFigureOut">
              <a:rPr lang="en-US" smtClean="0"/>
              <a:t>1/26/2022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B3017C-A127-4C06-BF43-1875A885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6061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 everyone, welcome to the second module of the course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421835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544505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78830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494348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100718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780002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562323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1595910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9556297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 everyone, welcome to the second module of the course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2467777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225788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6863163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7618971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5078716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8901275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3995616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0781280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 everyone, welcome to the second module of the course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483219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6670424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5383684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3912441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 everyone, welcome to the second module of the course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693213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1672777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672582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Track of progress, access to current and mechanism to next data element</a:t>
            </a:r>
          </a:p>
          <a:p>
            <a:r>
              <a:rPr lang="en-US" dirty="0"/>
              <a:t>Dereference operator to get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8758665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8091163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0904188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Track of progress, access to current and mechanism to next data element</a:t>
            </a:r>
          </a:p>
          <a:p>
            <a:r>
              <a:rPr lang="en-US" dirty="0"/>
              <a:t>Dereference operator to get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5000304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4131294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 everyone, welcome to the second module of the course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8369156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4586753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234416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Track of progress, access to current and mechanism to next data element</a:t>
            </a:r>
          </a:p>
          <a:p>
            <a:r>
              <a:rPr lang="en-US" dirty="0"/>
              <a:t>Dereference operator to get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73497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0069395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5669166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3285060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2471616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0486025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 everyone, welcome to the second module of the course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8619308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4364002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44688037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73850678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06669699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162130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 everyone, welcome to the second module of the course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4832192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43232818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Array of Strings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77727348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Array of Strings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85095322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Array of Strings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06412890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Array of Strings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69339942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Array of Strings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4488710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Array of Strings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85419164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Array of Strings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65871783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Array of Strings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59596249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Array of Strings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742152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82835956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Array of Strings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39253168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Track of progress, access to current and mechanism to next data element</a:t>
            </a:r>
          </a:p>
          <a:p>
            <a:r>
              <a:rPr lang="en-US" dirty="0"/>
              <a:t>Dereference operator to get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79362511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Track of progress, access to current and mechanism to next data element</a:t>
            </a:r>
          </a:p>
          <a:p>
            <a:r>
              <a:rPr lang="en-US" dirty="0"/>
              <a:t>Dereference operator to get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77343374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Track of progress, access to current and mechanism to next data element</a:t>
            </a:r>
          </a:p>
          <a:p>
            <a:r>
              <a:rPr lang="en-US" dirty="0"/>
              <a:t>Dereference operator to get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69782577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Track of progress, access to current and mechanism to next data element</a:t>
            </a:r>
          </a:p>
          <a:p>
            <a:r>
              <a:rPr lang="en-US" dirty="0"/>
              <a:t>Dereference operator to get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61378613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Track of progress, access to current and mechanism to next data element</a:t>
            </a:r>
          </a:p>
          <a:p>
            <a:r>
              <a:rPr lang="en-US" dirty="0"/>
              <a:t>Dereference operator to get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32798276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Track of progress, access to current and mechanism to next data element</a:t>
            </a:r>
          </a:p>
          <a:p>
            <a:r>
              <a:rPr lang="en-US" dirty="0"/>
              <a:t>Dereference operator to get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48278899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Space: O1, Time n2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22712198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 everyone, welcome to the second module of the course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21445469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29610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04870883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80639099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19573285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583533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56731578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8603307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09758369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87337043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 everyone, welcome to the second module of the course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24677776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94503087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707341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29502834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85606510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59097303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14152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344184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78059-13DD-4727-A983-83F1371BF683}" type="datetime1">
              <a:rPr lang="en-US" smtClean="0"/>
              <a:t>1/26/2022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1622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2C64EE-330E-42AD-89A0-82782C1E88AB}" type="datetime1">
              <a:rPr lang="en-US" smtClean="0"/>
              <a:t>1/26/2022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7975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E86B3-D41C-46D6-AC3D-C60537AC6E4F}" type="datetime1">
              <a:rPr lang="en-US" smtClean="0"/>
              <a:t>1/26/2022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5584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F0946-7807-4C4B-9BED-8D218FC9DE39}" type="datetime1">
              <a:rPr lang="en-US" smtClean="0"/>
              <a:t>1/26/2022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0263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1952B-9B56-49CA-8319-4D2FBAAFB819}" type="datetime1">
              <a:rPr lang="en-US" smtClean="0"/>
              <a:t>1/26/2022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3860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7D51F-9D0F-4D7E-96A0-6494E542A652}" type="datetime1">
              <a:rPr lang="en-US" smtClean="0"/>
              <a:t>1/26/2022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0753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41777-B83F-4B72-89DF-6D32BB30DA10}" type="datetime1">
              <a:rPr lang="en-US" smtClean="0"/>
              <a:t>1/26/2022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9326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ED3028-ADD4-40D0-A6B5-0557DC5B4591}" type="datetime1">
              <a:rPr lang="en-US" smtClean="0"/>
              <a:t>1/26/2022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4572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8CF2-D20D-43FA-8CF6-20FB16297380}" type="datetime1">
              <a:rPr lang="en-US" smtClean="0"/>
              <a:t>1/26/2022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34561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DB652-3712-48B3-A569-14F819A1C2B5}" type="datetime1">
              <a:rPr lang="en-US" smtClean="0"/>
              <a:t>1/26/2022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59148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6A7FD-CFCA-49EF-998A-ABA2EF98AF56}" type="datetime1">
              <a:rPr lang="en-US" smtClean="0"/>
              <a:t>1/26/2022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8280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D41EF-6E3D-4126-B608-F342D9AE51D5}" type="datetime1">
              <a:rPr lang="en-US" smtClean="0"/>
              <a:t>1/26/2022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46276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F06DF-F227-4EBA-8370-B8386D1C31B8}" type="datetime1">
              <a:rPr lang="en-US" smtClean="0"/>
              <a:t>1/26/2022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24497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6167C-56F2-430F-A896-A6FD4F992F9F}" type="datetime1">
              <a:rPr lang="en-US" smtClean="0"/>
              <a:t>1/26/2022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49994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5BA58-A2BE-4E87-AE4C-9FE4E9DA90E9}" type="datetime1">
              <a:rPr lang="en-US" smtClean="0"/>
              <a:t>1/26/2022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0242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3160C-FBD2-4A3B-974E-1EBC6C1A5B0C}" type="datetime1">
              <a:rPr lang="en-US" smtClean="0"/>
              <a:t>1/26/2022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6792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FCC1A-9685-46FF-8CBF-CE6A54829731}" type="datetime1">
              <a:rPr lang="en-US" smtClean="0"/>
              <a:t>1/26/2022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0708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AAD38-632B-4C38-B0C1-CB75268C608B}" type="datetime1">
              <a:rPr lang="en-US" smtClean="0"/>
              <a:t>1/26/2022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9092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FE836-F548-4A2F-875C-49BF86314C6E}" type="datetime1">
              <a:rPr lang="en-US" smtClean="0"/>
              <a:t>1/26/2022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9764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A2324-677E-4B28-9242-F14034F2820A}" type="datetime1">
              <a:rPr lang="en-US" smtClean="0"/>
              <a:t>1/26/2022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6420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53A85-346F-4054-BE3B-27F1DDF8F818}" type="datetime1">
              <a:rPr lang="en-US" smtClean="0"/>
              <a:t>1/26/2022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7521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4D1C2-9691-44C1-8568-26F3439269D0}" type="datetime1">
              <a:rPr lang="en-US" smtClean="0"/>
              <a:t>1/26/2022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0509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70C5D3-13F4-4811-B842-02FA4A6EF173}" type="datetime1">
              <a:rPr lang="en-US" smtClean="0"/>
              <a:t>1/26/2022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987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FB241C-DAEA-44A3-80C1-E4BFD8DF1425}" type="datetime1">
              <a:rPr lang="en-US" smtClean="0"/>
              <a:t>1/26/2022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2361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s://stackoverflow.com/questions/4065439/height-of-a-tree-with-only-one-node" TargetMode="External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s://stackoverflow.com/questions/4065439/height-of-a-tree-with-only-one-node" TargetMode="External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9.sv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0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11.sv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3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onlinegdb.com/BygDgQCjI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onlinegdb.com/BygDgQCjI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onlinegdb.com/BygDgQCjI" TargetMode="External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.xml"/><Relationship Id="rId3" Type="http://schemas.openxmlformats.org/officeDocument/2006/relationships/image" Target="../media/image2.png"/><Relationship Id="rId7" Type="http://schemas.openxmlformats.org/officeDocument/2006/relationships/diagramData" Target="../diagrams/data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commons.wikimedia.org/wiki/File:Black_family_tapestry_as_seen_at_Harry_Potter_Experience.jpg" TargetMode="External"/><Relationship Id="rId11" Type="http://schemas.microsoft.com/office/2007/relationships/diagramDrawing" Target="../diagrams/drawing1.xml"/><Relationship Id="rId5" Type="http://schemas.openxmlformats.org/officeDocument/2006/relationships/image" Target="../media/image7.png"/><Relationship Id="rId10" Type="http://schemas.openxmlformats.org/officeDocument/2006/relationships/diagramColors" Target="../diagrams/colors1.xml"/><Relationship Id="rId4" Type="http://schemas.openxmlformats.org/officeDocument/2006/relationships/image" Target="../media/image1.png"/><Relationship Id="rId9" Type="http://schemas.openxmlformats.org/officeDocument/2006/relationships/diagramQuickStyle" Target="../diagrams/quickStyle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sp19.datastructur.es/" TargetMode="External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18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sp19.datastructur.es/" TargetMode="External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19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sp19.datastructur.es/" TargetMode="External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s://sp19.datastructur.es/" TargetMode="External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s://sp19.datastructur.es/" TargetMode="External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sp19.datastructur.es/" TargetMode="External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M-ary_tree" TargetMode="External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NULL"/></Relationships>
</file>

<file path=ppt/slides/_rels/slide6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hyperlink" Target="https://en.wikipedia.org/wiki/M-ary_tree" TargetMode="External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svg"/><Relationship Id="rId5" Type="http://schemas.openxmlformats.org/officeDocument/2006/relationships/image" Target="../media/image22.png"/><Relationship Id="rId4" Type="http://schemas.openxmlformats.org/officeDocument/2006/relationships/image" Target="NUL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hyperlink" Target="https://stepik.org/lesson/390626/step/3?unit=379726" TargetMode="External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s://stepik.org/lesson/390626/step/3?unit=379726" TargetMode="External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hyperlink" Target="https://stepik.org/lesson/390626/step/3?unit=379726" TargetMode="External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hyperlink" Target="https://stepik.org/lesson/357873/step/1?unit=342071" TargetMode="External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hyperlink" Target="https://stepik.org/lesson/357873/step/1?unit=342071" TargetMode="External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hyperlink" Target="https://stepik.org/lesson/357873/step/1?unit=342071" TargetMode="External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1_%2B_2_%2B_4_%2B_8_%2B_%E2%8B%AF" TargetMode="External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hyperlink" Target="http://citeseerx.ist.psu.edu/viewdoc/download?doi=10.1.1.152.1289&amp;rep=rep1&amp;type=pdf" TargetMode="External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9D5D4F-8054-48EF-9170-C7D04C6E7DC6}"/>
              </a:ext>
            </a:extLst>
          </p:cNvPr>
          <p:cNvSpPr txBox="1"/>
          <p:nvPr/>
        </p:nvSpPr>
        <p:spPr>
          <a:xfrm>
            <a:off x="578855" y="2521189"/>
            <a:ext cx="1103428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Trees</a:t>
            </a:r>
          </a:p>
        </p:txBody>
      </p:sp>
      <p:pic>
        <p:nvPicPr>
          <p:cNvPr id="4" name="Picture 3" descr="Logo COP3530">
            <a:extLst>
              <a:ext uri="{FF2B5EF4-FFF2-40B4-BE49-F238E27FC236}">
                <a16:creationId xmlns:a16="http://schemas.microsoft.com/office/drawing/2014/main" id="{C1929EB0-E03F-49A5-B3B0-39F5590F2C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5423" y="5150851"/>
            <a:ext cx="2162976" cy="1506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222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228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Sibling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All nodes that have the same parent node are siblings.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1336431" y="3275064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B8293EE2-D729-44C2-8B8E-213FC344B9D5}"/>
              </a:ext>
            </a:extLst>
          </p:cNvPr>
          <p:cNvSpPr txBox="1"/>
          <p:nvPr/>
        </p:nvSpPr>
        <p:spPr>
          <a:xfrm>
            <a:off x="5481795" y="4363032"/>
            <a:ext cx="2807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2, 51 are siblings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A5B463-AC18-4099-85FC-E68772537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10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4B4A72B-4AE1-4E9C-A7E1-689B0F37DABE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EC1F8AAB-0075-4843-B0BC-B964EA302CE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3" descr="Logo COP3530">
              <a:extLst>
                <a:ext uri="{FF2B5EF4-FFF2-40B4-BE49-F238E27FC236}">
                  <a16:creationId xmlns:a16="http://schemas.microsoft.com/office/drawing/2014/main" id="{401B4C37-BC0C-471B-9BCB-5360EADBD07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746051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7820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Ancestor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All nodes that can be reached by moving only in an upward direction in the tree.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3707842" y="3275843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B8293EE2-D729-44C2-8B8E-213FC344B9D5}"/>
              </a:ext>
            </a:extLst>
          </p:cNvPr>
          <p:cNvSpPr txBox="1"/>
          <p:nvPr/>
        </p:nvSpPr>
        <p:spPr>
          <a:xfrm>
            <a:off x="7853206" y="4363811"/>
            <a:ext cx="28076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25, 51 are ancestors of 14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B342E7-45AB-4C4F-A34A-42396D31BF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11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4A1EEF4B-684C-40E3-A5CB-E619B08D3C32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CB60B730-12D9-4848-9CB1-32F084DB07C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3" descr="Logo COP3530">
              <a:extLst>
                <a:ext uri="{FF2B5EF4-FFF2-40B4-BE49-F238E27FC236}">
                  <a16:creationId xmlns:a16="http://schemas.microsoft.com/office/drawing/2014/main" id="{6B15FA0F-21DC-4B0E-8AD1-D3424B2C90D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95828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7820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Descendent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Nodes that can be reached by moving only </a:t>
            </a:r>
            <a:r>
              <a:rPr lang="en-US" sz="2400">
                <a:solidFill>
                  <a:srgbClr val="EB6E19"/>
                </a:solidFill>
                <a:latin typeface="Gotham Bold" pitchFamily="50" charset="0"/>
              </a:rPr>
              <a:t>in a </a:t>
            </a: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downward direction in the tree.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3707842" y="3275843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B8293EE2-D729-44C2-8B8E-213FC344B9D5}"/>
              </a:ext>
            </a:extLst>
          </p:cNvPr>
          <p:cNvSpPr txBox="1"/>
          <p:nvPr/>
        </p:nvSpPr>
        <p:spPr>
          <a:xfrm>
            <a:off x="7853206" y="4363811"/>
            <a:ext cx="28076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14 is a descendant of 25 and 51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0CF13C-DBA5-49DB-A251-4BCCF311C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12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3ABA20E-CC40-4242-975D-0CBA47D7E2CF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05B6FA20-7ECE-44E7-92A2-D0C289A6197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3" descr="Logo COP3530">
              <a:extLst>
                <a:ext uri="{FF2B5EF4-FFF2-40B4-BE49-F238E27FC236}">
                  <a16:creationId xmlns:a16="http://schemas.microsoft.com/office/drawing/2014/main" id="{FAA1D526-49D6-4EBB-AF62-65D07D38F51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332906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228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Leaf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Nodes with no children are called leaf nodes or external nodes.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1336431" y="3275064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B8293EE2-D729-44C2-8B8E-213FC344B9D5}"/>
              </a:ext>
            </a:extLst>
          </p:cNvPr>
          <p:cNvSpPr txBox="1"/>
          <p:nvPr/>
        </p:nvSpPr>
        <p:spPr>
          <a:xfrm>
            <a:off x="1816091" y="6384321"/>
            <a:ext cx="5411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5, 11, 14, 65 are Leaf Nodes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D0A35DA-E27E-4096-9200-AE9BB489373C}"/>
              </a:ext>
            </a:extLst>
          </p:cNvPr>
          <p:cNvSpPr/>
          <p:nvPr/>
        </p:nvSpPr>
        <p:spPr>
          <a:xfrm>
            <a:off x="5429567" y="3324423"/>
            <a:ext cx="351346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Non-leaf nodes are also called internal nodes. 25, 51, 2 are internal nodes.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77AC05-73A9-45E1-991F-6EEE364E07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13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91A26C8-43CC-4E9D-A53F-0F017A29D146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8A7C4346-F6D5-48B8-B411-0EF7FDC3ABD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3" descr="Logo COP3530">
              <a:extLst>
                <a:ext uri="{FF2B5EF4-FFF2-40B4-BE49-F238E27FC236}">
                  <a16:creationId xmlns:a16="http://schemas.microsoft.com/office/drawing/2014/main" id="{238ADE1F-92E2-43CA-A48F-4E7A34BE04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298412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228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Subtree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A subtree of a node is a tree whose root is a child of that node.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1336431" y="3275064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BD0A35DA-E27E-4096-9200-AE9BB489373C}"/>
              </a:ext>
            </a:extLst>
          </p:cNvPr>
          <p:cNvSpPr/>
          <p:nvPr/>
        </p:nvSpPr>
        <p:spPr>
          <a:xfrm>
            <a:off x="5429567" y="3521399"/>
            <a:ext cx="351346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Subtrees of 25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2B2F1D8-EE9E-4B58-804A-EB7E6E4978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10137" y="4069583"/>
            <a:ext cx="2627392" cy="2703216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B3C7095A-071E-4B1C-BFC0-75A2A7EC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060037" y="3967861"/>
            <a:ext cx="2006362" cy="2794116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8F05AA-079C-410A-9B17-7C63031D6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14</a:t>
            </a:fld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5DAAE685-EE03-4116-82B7-3B271784F0C1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4" name="Picture 2">
              <a:extLst>
                <a:ext uri="{FF2B5EF4-FFF2-40B4-BE49-F238E27FC236}">
                  <a16:creationId xmlns:a16="http://schemas.microsoft.com/office/drawing/2014/main" id="{6842BB01-50BC-4360-A699-E711753EDF4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24" descr="Logo COP3530">
              <a:extLst>
                <a:ext uri="{FF2B5EF4-FFF2-40B4-BE49-F238E27FC236}">
                  <a16:creationId xmlns:a16="http://schemas.microsoft.com/office/drawing/2014/main" id="{179A547B-97FE-4045-86CE-B466FAA9B90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89652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228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Level (Depth)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The level of a node is the distance of that node from the root.</a:t>
            </a:r>
            <a:endParaRPr lang="en-US" sz="24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3160457" y="3257907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01364A7E-789C-4231-A65A-68CC964AAD84}"/>
              </a:ext>
            </a:extLst>
          </p:cNvPr>
          <p:cNvSpPr txBox="1"/>
          <p:nvPr/>
        </p:nvSpPr>
        <p:spPr>
          <a:xfrm>
            <a:off x="1782724" y="3311415"/>
            <a:ext cx="14560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Level 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3972D33-A6F2-4119-9DFB-6CE7C5BF4A83}"/>
              </a:ext>
            </a:extLst>
          </p:cNvPr>
          <p:cNvSpPr txBox="1"/>
          <p:nvPr/>
        </p:nvSpPr>
        <p:spPr>
          <a:xfrm>
            <a:off x="1782724" y="4398704"/>
            <a:ext cx="14560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Level 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0C27F0E-1B72-405B-86FE-A6E5047B49C9}"/>
              </a:ext>
            </a:extLst>
          </p:cNvPr>
          <p:cNvSpPr txBox="1"/>
          <p:nvPr/>
        </p:nvSpPr>
        <p:spPr>
          <a:xfrm>
            <a:off x="1782724" y="5781882"/>
            <a:ext cx="14560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Level 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978783D-3644-4375-8A8A-61659F2CAA09}"/>
              </a:ext>
            </a:extLst>
          </p:cNvPr>
          <p:cNvSpPr txBox="1"/>
          <p:nvPr/>
        </p:nvSpPr>
        <p:spPr>
          <a:xfrm>
            <a:off x="7305821" y="3205075"/>
            <a:ext cx="280769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If node 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n</a:t>
            </a:r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 is root, </a:t>
            </a:r>
          </a:p>
          <a:p>
            <a:endParaRPr lang="en-US" sz="800" dirty="0">
              <a:solidFill>
                <a:srgbClr val="0081E2"/>
              </a:solidFill>
              <a:latin typeface="Consolas" panose="020B0609020204030204" pitchFamily="49" charset="0"/>
            </a:endParaRPr>
          </a:p>
          <a:p>
            <a:pPr algn="ctr"/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Level(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n</a:t>
            </a:r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) = 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BC12D60-FF03-4235-9C87-9D4600F108C3}"/>
              </a:ext>
            </a:extLst>
          </p:cNvPr>
          <p:cNvSpPr txBox="1"/>
          <p:nvPr/>
        </p:nvSpPr>
        <p:spPr>
          <a:xfrm>
            <a:off x="7305821" y="4260875"/>
            <a:ext cx="37692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If node 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n</a:t>
            </a:r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 is not a root, </a:t>
            </a:r>
          </a:p>
          <a:p>
            <a:endParaRPr lang="en-US" sz="800" dirty="0">
              <a:solidFill>
                <a:srgbClr val="0081E2"/>
              </a:solidFill>
              <a:latin typeface="Consolas" panose="020B0609020204030204" pitchFamily="49" charset="0"/>
            </a:endParaRPr>
          </a:p>
          <a:p>
            <a:pPr algn="ctr"/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Level(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n</a:t>
            </a:r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) = level(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parent</a:t>
            </a:r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) + 1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A68EBE-A96A-4310-8C23-412A6F61A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15</a:t>
            </a:fld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2E32663-B06F-4489-8F84-2DF4C69A4771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7" name="Picture 2">
              <a:extLst>
                <a:ext uri="{FF2B5EF4-FFF2-40B4-BE49-F238E27FC236}">
                  <a16:creationId xmlns:a16="http://schemas.microsoft.com/office/drawing/2014/main" id="{7275C565-282E-4A74-A39C-C630F9620BB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27" descr="Logo COP3530">
              <a:extLst>
                <a:ext uri="{FF2B5EF4-FFF2-40B4-BE49-F238E27FC236}">
                  <a16:creationId xmlns:a16="http://schemas.microsoft.com/office/drawing/2014/main" id="{C565DBD4-97BE-46C7-AB79-97E40F82938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912836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2336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Height – </a:t>
            </a:r>
            <a:r>
              <a:rPr lang="en-US" sz="2800" dirty="0">
                <a:solidFill>
                  <a:schemeClr val="bg1">
                    <a:lumMod val="50000"/>
                  </a:schemeClr>
                </a:solidFill>
                <a:latin typeface="Gotham Bold" pitchFamily="50" charset="0"/>
              </a:rPr>
              <a:t>0 based height (based on edges)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The height of a tree is the number of nodes in the longest path from the root node to a leaf node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5972259" y="3349713"/>
            <a:ext cx="3743681" cy="3044868"/>
            <a:chOff x="7610119" y="2122444"/>
            <a:chExt cx="3743681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ABC12D60-FF03-4235-9C87-9D4600F108C3}"/>
              </a:ext>
            </a:extLst>
          </p:cNvPr>
          <p:cNvSpPr txBox="1"/>
          <p:nvPr/>
        </p:nvSpPr>
        <p:spPr>
          <a:xfrm>
            <a:off x="8755820" y="3631330"/>
            <a:ext cx="20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Height = </a:t>
            </a:r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2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8E2077F-9C48-4E5B-9B49-989E00C4633E}"/>
              </a:ext>
            </a:extLst>
          </p:cNvPr>
          <p:cNvSpPr txBox="1"/>
          <p:nvPr/>
        </p:nvSpPr>
        <p:spPr>
          <a:xfrm>
            <a:off x="1336431" y="4111512"/>
            <a:ext cx="347405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If tree has just the root, </a:t>
            </a:r>
          </a:p>
          <a:p>
            <a:endParaRPr lang="en-US" sz="800" dirty="0">
              <a:solidFill>
                <a:srgbClr val="0081E2"/>
              </a:solidFill>
              <a:latin typeface="Consolas" panose="020B0609020204030204" pitchFamily="49" charset="0"/>
            </a:endParaRPr>
          </a:p>
          <a:p>
            <a:pPr algn="ctr"/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Height = 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2C70EE7-DF01-4400-B792-C4C38AC30209}"/>
              </a:ext>
            </a:extLst>
          </p:cNvPr>
          <p:cNvSpPr txBox="1"/>
          <p:nvPr/>
        </p:nvSpPr>
        <p:spPr>
          <a:xfrm>
            <a:off x="1336432" y="5167312"/>
            <a:ext cx="475956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If tree has more than the root, </a:t>
            </a:r>
          </a:p>
          <a:p>
            <a:endParaRPr lang="en-US" sz="800" dirty="0">
              <a:solidFill>
                <a:srgbClr val="0081E2"/>
              </a:solidFill>
              <a:latin typeface="Consolas" panose="020B0609020204030204" pitchFamily="49" charset="0"/>
            </a:endParaRPr>
          </a:p>
          <a:p>
            <a:pPr algn="ctr"/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Height = 1 + max(Height(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children</a:t>
            </a:r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))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E5D30D-9D9C-4640-9887-E060833B8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16</a:t>
            </a:fld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6D9653E-48E9-4E8B-9C80-88ECA1969006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AF5D7D80-D78C-4E97-88D5-1E73152BFE4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0954FC98-5ACD-421E-AC84-81A1F7FD2C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38A319E1-74A9-4100-A2FF-E1D0095EBD1D}"/>
              </a:ext>
            </a:extLst>
          </p:cNvPr>
          <p:cNvSpPr txBox="1"/>
          <p:nvPr/>
        </p:nvSpPr>
        <p:spPr>
          <a:xfrm>
            <a:off x="3565177" y="6513403"/>
            <a:ext cx="6094324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rgbClr val="0081E2"/>
                </a:solidFill>
                <a:latin typeface="Consolas" panose="020B0609020204030204" pitchFamily="49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https://stackoverflow.com/questions/4065439/height-of-a-tree-with-only-one-node</a:t>
            </a:r>
            <a:r>
              <a:rPr lang="en-US" sz="1050" dirty="0">
                <a:solidFill>
                  <a:srgbClr val="0081E2"/>
                </a:solidFill>
                <a:latin typeface="Consolas" panose="020B060902020403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029949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2336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Height – </a:t>
            </a:r>
            <a:r>
              <a:rPr lang="en-US" sz="2800" dirty="0">
                <a:solidFill>
                  <a:schemeClr val="bg1">
                    <a:lumMod val="50000"/>
                  </a:schemeClr>
                </a:solidFill>
                <a:latin typeface="Gotham Bold" pitchFamily="50" charset="0"/>
              </a:rPr>
              <a:t>1 based height (based on nodes)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The height of a tree is the number of nodes in the longest path from the root node to a leaf node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5972259" y="3349713"/>
            <a:ext cx="3743681" cy="3044868"/>
            <a:chOff x="7610119" y="2122444"/>
            <a:chExt cx="3743681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ABC12D60-FF03-4235-9C87-9D4600F108C3}"/>
              </a:ext>
            </a:extLst>
          </p:cNvPr>
          <p:cNvSpPr txBox="1"/>
          <p:nvPr/>
        </p:nvSpPr>
        <p:spPr>
          <a:xfrm>
            <a:off x="8755820" y="3631330"/>
            <a:ext cx="20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Height = </a:t>
            </a:r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3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8E2077F-9C48-4E5B-9B49-989E00C4633E}"/>
              </a:ext>
            </a:extLst>
          </p:cNvPr>
          <p:cNvSpPr txBox="1"/>
          <p:nvPr/>
        </p:nvSpPr>
        <p:spPr>
          <a:xfrm>
            <a:off x="1336431" y="4111512"/>
            <a:ext cx="347405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If tree has just the root, </a:t>
            </a:r>
          </a:p>
          <a:p>
            <a:endParaRPr lang="en-US" sz="800" dirty="0">
              <a:solidFill>
                <a:srgbClr val="0081E2"/>
              </a:solidFill>
              <a:latin typeface="Consolas" panose="020B0609020204030204" pitchFamily="49" charset="0"/>
            </a:endParaRPr>
          </a:p>
          <a:p>
            <a:pPr algn="ctr"/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Height = 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2C70EE7-DF01-4400-B792-C4C38AC30209}"/>
              </a:ext>
            </a:extLst>
          </p:cNvPr>
          <p:cNvSpPr txBox="1"/>
          <p:nvPr/>
        </p:nvSpPr>
        <p:spPr>
          <a:xfrm>
            <a:off x="1336432" y="5167312"/>
            <a:ext cx="475956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If tree has more than the root, </a:t>
            </a:r>
          </a:p>
          <a:p>
            <a:endParaRPr lang="en-US" sz="800" dirty="0">
              <a:solidFill>
                <a:srgbClr val="0081E2"/>
              </a:solidFill>
              <a:latin typeface="Consolas" panose="020B0609020204030204" pitchFamily="49" charset="0"/>
            </a:endParaRPr>
          </a:p>
          <a:p>
            <a:pPr algn="ctr"/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Height = 1 + max(Height(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children</a:t>
            </a:r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))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E5D30D-9D9C-4640-9887-E060833B8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17</a:t>
            </a:fld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6D9653E-48E9-4E8B-9C80-88ECA1969006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AF5D7D80-D78C-4E97-88D5-1E73152BFE4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0954FC98-5ACD-421E-AC84-81A1F7FD2C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CDDA831D-0315-4063-96EF-2C2A76A7CF74}"/>
              </a:ext>
            </a:extLst>
          </p:cNvPr>
          <p:cNvSpPr txBox="1"/>
          <p:nvPr/>
        </p:nvSpPr>
        <p:spPr>
          <a:xfrm>
            <a:off x="3565177" y="6513403"/>
            <a:ext cx="6094324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rgbClr val="0081E2"/>
                </a:solidFill>
                <a:latin typeface="Consolas" panose="020B0609020204030204" pitchFamily="49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https://stackoverflow.com/questions/4065439/height-of-a-tree-with-only-one-node</a:t>
            </a:r>
            <a:r>
              <a:rPr lang="en-US" sz="1050" dirty="0">
                <a:solidFill>
                  <a:srgbClr val="0081E2"/>
                </a:solidFill>
                <a:latin typeface="Consolas" panose="020B060902020403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705249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9D5D4F-8054-48EF-9170-C7D04C6E7DC6}"/>
              </a:ext>
            </a:extLst>
          </p:cNvPr>
          <p:cNvSpPr txBox="1"/>
          <p:nvPr/>
        </p:nvSpPr>
        <p:spPr>
          <a:xfrm>
            <a:off x="578855" y="2521189"/>
            <a:ext cx="110342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Tree Types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D0C42FB-39C4-4AE1-B31F-60B67DE60E04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45AA577A-3A90-482A-9DC4-BA5FD57DBE4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Logo COP3530">
              <a:extLst>
                <a:ext uri="{FF2B5EF4-FFF2-40B4-BE49-F238E27FC236}">
                  <a16:creationId xmlns:a16="http://schemas.microsoft.com/office/drawing/2014/main" id="{FE803F33-1B8B-4C37-9CBB-46ACA26E971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327032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Type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62416" cy="4633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N-</a:t>
            </a:r>
            <a:r>
              <a:rPr lang="en-US" sz="2800" dirty="0" err="1">
                <a:solidFill>
                  <a:srgbClr val="0081E2"/>
                </a:solidFill>
                <a:latin typeface="Gotham Bold" pitchFamily="50" charset="0"/>
              </a:rPr>
              <a:t>Ary</a:t>
            </a: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 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A tree with each node consisting of at most </a:t>
            </a:r>
            <a:r>
              <a:rPr lang="en-US" sz="2400" dirty="0">
                <a:solidFill>
                  <a:schemeClr val="bg1"/>
                </a:solidFill>
                <a:latin typeface="Gotham Bold" pitchFamily="50" charset="0"/>
              </a:rPr>
              <a:t>n</a:t>
            </a: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 children.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0081E2"/>
                </a:solidFill>
                <a:latin typeface="Gotham Bold" pitchFamily="50" charset="0"/>
              </a:rPr>
              <a:t>Tree </a:t>
            </a: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has three properties: one root; each node has one parent; and no cycles.</a:t>
            </a: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6888396" y="2122444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F1A614AA-CB3A-4D42-B072-F3299A6E7B75}"/>
              </a:ext>
            </a:extLst>
          </p:cNvPr>
          <p:cNvSpPr txBox="1"/>
          <p:nvPr/>
        </p:nvSpPr>
        <p:spPr>
          <a:xfrm>
            <a:off x="8757238" y="3228333"/>
            <a:ext cx="20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 … n …</a:t>
            </a:r>
            <a:endParaRPr lang="en-US" dirty="0">
              <a:solidFill>
                <a:srgbClr val="EB6E19"/>
              </a:solidFill>
              <a:latin typeface="Consolas" panose="020B0609020204030204" pitchFamily="49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1877E2C-4FE6-4C31-8E6F-03BE6F71D97D}"/>
              </a:ext>
            </a:extLst>
          </p:cNvPr>
          <p:cNvSpPr txBox="1"/>
          <p:nvPr/>
        </p:nvSpPr>
        <p:spPr>
          <a:xfrm>
            <a:off x="7354647" y="4686321"/>
            <a:ext cx="20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 … n …</a:t>
            </a:r>
            <a:endParaRPr lang="en-US" dirty="0">
              <a:solidFill>
                <a:srgbClr val="EB6E19"/>
              </a:solidFill>
              <a:latin typeface="Consolas" panose="020B0609020204030204" pitchFamily="49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30C8798-B111-4113-B97D-50F43B73F088}"/>
              </a:ext>
            </a:extLst>
          </p:cNvPr>
          <p:cNvSpPr txBox="1"/>
          <p:nvPr/>
        </p:nvSpPr>
        <p:spPr>
          <a:xfrm>
            <a:off x="9833690" y="4691072"/>
            <a:ext cx="20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 … n …</a:t>
            </a:r>
            <a:endParaRPr lang="en-US" dirty="0">
              <a:solidFill>
                <a:srgbClr val="EB6E19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875BAF-BD10-4505-98CC-CCF41F20A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19</a:t>
            </a:fld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D8382127-205C-4E42-B5D0-CC131B0EF46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6" name="Picture 2">
              <a:extLst>
                <a:ext uri="{FF2B5EF4-FFF2-40B4-BE49-F238E27FC236}">
                  <a16:creationId xmlns:a16="http://schemas.microsoft.com/office/drawing/2014/main" id="{EDBC7AFB-75C1-4149-8383-F7C15561517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26" descr="Logo COP3530">
              <a:extLst>
                <a:ext uri="{FF2B5EF4-FFF2-40B4-BE49-F238E27FC236}">
                  <a16:creationId xmlns:a16="http://schemas.microsoft.com/office/drawing/2014/main" id="{50646D66-3718-4E40-ADE7-21FDE0DF2BD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848333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Categories of Data Structures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3E7F3E-4912-4FEA-B34E-7E95D57C3114}"/>
              </a:ext>
            </a:extLst>
          </p:cNvPr>
          <p:cNvSpPr txBox="1">
            <a:spLocks/>
          </p:cNvSpPr>
          <p:nvPr/>
        </p:nvSpPr>
        <p:spPr>
          <a:xfrm>
            <a:off x="1175426" y="3221815"/>
            <a:ext cx="12370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j-ea"/>
              <a:cs typeface="+mj-cs"/>
            </a:endParaRPr>
          </a:p>
        </p:txBody>
      </p:sp>
      <p:sp>
        <p:nvSpPr>
          <p:cNvPr id="6" name="Rectangle 3" descr="Linear Ordered&#10;">
            <a:extLst>
              <a:ext uri="{FF2B5EF4-FFF2-40B4-BE49-F238E27FC236}">
                <a16:creationId xmlns:a16="http://schemas.microsoft.com/office/drawing/2014/main" id="{DE85FF53-6E49-47B6-8225-7E1DAC29FE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9223" y="1869648"/>
            <a:ext cx="2286000" cy="457200"/>
          </a:xfrm>
          <a:prstGeom prst="rect">
            <a:avLst/>
          </a:prstGeom>
          <a:solidFill>
            <a:schemeClr val="accent6">
              <a:lumMod val="75000"/>
            </a:schemeClr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Linear Ordered</a:t>
            </a:r>
          </a:p>
        </p:txBody>
      </p:sp>
      <p:sp>
        <p:nvSpPr>
          <p:cNvPr id="7" name="Rectangle 4" descr="Non-linear Ordered&#10;">
            <a:extLst>
              <a:ext uri="{FF2B5EF4-FFF2-40B4-BE49-F238E27FC236}">
                <a16:creationId xmlns:a16="http://schemas.microsoft.com/office/drawing/2014/main" id="{730497DA-87E3-4A4E-9552-C89037D50A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83120" y="1869648"/>
            <a:ext cx="2286000" cy="4572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Non-linear Ordered</a:t>
            </a:r>
          </a:p>
        </p:txBody>
      </p:sp>
      <p:sp>
        <p:nvSpPr>
          <p:cNvPr id="8" name="Rectangle 12" descr="Not Ordered&#10;">
            <a:extLst>
              <a:ext uri="{FF2B5EF4-FFF2-40B4-BE49-F238E27FC236}">
                <a16:creationId xmlns:a16="http://schemas.microsoft.com/office/drawing/2014/main" id="{D25B0EDD-7867-4D65-BDBC-5EDF27FB2C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57017" y="1869648"/>
            <a:ext cx="2286000" cy="457200"/>
          </a:xfrm>
          <a:prstGeom prst="rect">
            <a:avLst/>
          </a:prstGeom>
          <a:solidFill>
            <a:schemeClr val="bg2">
              <a:lumMod val="10000"/>
            </a:schemeClr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Not Ordered</a:t>
            </a:r>
          </a:p>
        </p:txBody>
      </p:sp>
      <p:sp>
        <p:nvSpPr>
          <p:cNvPr id="11" name="Rectangle 5" descr="lists">
            <a:extLst>
              <a:ext uri="{FF2B5EF4-FFF2-40B4-BE49-F238E27FC236}">
                <a16:creationId xmlns:a16="http://schemas.microsoft.com/office/drawing/2014/main" id="{BBD6B998-2174-4960-9806-558F886FCB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9223" y="2588102"/>
            <a:ext cx="2286000" cy="4572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Lists</a:t>
            </a:r>
          </a:p>
        </p:txBody>
      </p:sp>
      <p:sp>
        <p:nvSpPr>
          <p:cNvPr id="13" name="Rectangle 6" descr="stacks">
            <a:extLst>
              <a:ext uri="{FF2B5EF4-FFF2-40B4-BE49-F238E27FC236}">
                <a16:creationId xmlns:a16="http://schemas.microsoft.com/office/drawing/2014/main" id="{93E8E40F-D540-4C4F-975D-8707208E02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9223" y="3301425"/>
            <a:ext cx="2286000" cy="4572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Stacks</a:t>
            </a:r>
          </a:p>
        </p:txBody>
      </p:sp>
      <p:sp>
        <p:nvSpPr>
          <p:cNvPr id="14" name="Rectangle 7" descr="queues">
            <a:extLst>
              <a:ext uri="{FF2B5EF4-FFF2-40B4-BE49-F238E27FC236}">
                <a16:creationId xmlns:a16="http://schemas.microsoft.com/office/drawing/2014/main" id="{DBB16A03-0ADE-4DE8-A76F-D33130AF0B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9223" y="4014748"/>
            <a:ext cx="2286000" cy="4572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Queues</a:t>
            </a:r>
          </a:p>
        </p:txBody>
      </p:sp>
      <p:sp>
        <p:nvSpPr>
          <p:cNvPr id="15" name="Rectangle 8" descr="trees">
            <a:extLst>
              <a:ext uri="{FF2B5EF4-FFF2-40B4-BE49-F238E27FC236}">
                <a16:creationId xmlns:a16="http://schemas.microsoft.com/office/drawing/2014/main" id="{CA97C4B6-41C6-4BDA-B757-AFF8296F1F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83120" y="2599434"/>
            <a:ext cx="2286000" cy="4572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Trees</a:t>
            </a:r>
          </a:p>
        </p:txBody>
      </p:sp>
      <p:sp>
        <p:nvSpPr>
          <p:cNvPr id="16" name="Rectangle 9" descr="graphs">
            <a:extLst>
              <a:ext uri="{FF2B5EF4-FFF2-40B4-BE49-F238E27FC236}">
                <a16:creationId xmlns:a16="http://schemas.microsoft.com/office/drawing/2014/main" id="{5A639A53-6E3A-46B8-96B3-AE35D359F2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90154" y="3301425"/>
            <a:ext cx="2286000" cy="457200"/>
          </a:xfrm>
          <a:prstGeom prst="rect">
            <a:avLst/>
          </a:prstGeom>
          <a:solidFill>
            <a:schemeClr val="bg2">
              <a:lumMod val="10000"/>
            </a:schemeClr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Graphs</a:t>
            </a:r>
          </a:p>
        </p:txBody>
      </p:sp>
      <p:sp>
        <p:nvSpPr>
          <p:cNvPr id="17" name="Rectangle 10" descr="sets">
            <a:extLst>
              <a:ext uri="{FF2B5EF4-FFF2-40B4-BE49-F238E27FC236}">
                <a16:creationId xmlns:a16="http://schemas.microsoft.com/office/drawing/2014/main" id="{427D114F-9822-4AEC-85B6-AB7AA86FC1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57017" y="2584634"/>
            <a:ext cx="2286000" cy="457200"/>
          </a:xfrm>
          <a:prstGeom prst="rect">
            <a:avLst/>
          </a:prstGeom>
          <a:solidFill>
            <a:schemeClr val="bg2">
              <a:lumMod val="10000"/>
            </a:schemeClr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Sets</a:t>
            </a:r>
          </a:p>
        </p:txBody>
      </p:sp>
      <p:sp>
        <p:nvSpPr>
          <p:cNvPr id="18" name="Rectangle 11" descr="tables/maps">
            <a:extLst>
              <a:ext uri="{FF2B5EF4-FFF2-40B4-BE49-F238E27FC236}">
                <a16:creationId xmlns:a16="http://schemas.microsoft.com/office/drawing/2014/main" id="{91B71668-7876-4A5F-BBA8-A87FE41059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57017" y="3301425"/>
            <a:ext cx="2286000" cy="457200"/>
          </a:xfrm>
          <a:prstGeom prst="rect">
            <a:avLst/>
          </a:prstGeom>
          <a:solidFill>
            <a:schemeClr val="bg2">
              <a:lumMod val="10000"/>
            </a:schemeClr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Tables/Maps</a:t>
            </a:r>
          </a:p>
        </p:txBody>
      </p:sp>
      <p:grpSp>
        <p:nvGrpSpPr>
          <p:cNvPr id="19" name="Group 18" descr="Unordered Data Structures">
            <a:extLst>
              <a:ext uri="{FF2B5EF4-FFF2-40B4-BE49-F238E27FC236}">
                <a16:creationId xmlns:a16="http://schemas.microsoft.com/office/drawing/2014/main" id="{9DB3FDB7-0936-41DB-AB4E-89612624879A}"/>
              </a:ext>
            </a:extLst>
          </p:cNvPr>
          <p:cNvGrpSpPr/>
          <p:nvPr/>
        </p:nvGrpSpPr>
        <p:grpSpPr>
          <a:xfrm>
            <a:off x="7735077" y="4418737"/>
            <a:ext cx="1752600" cy="1447800"/>
            <a:chOff x="6664452" y="3364300"/>
            <a:chExt cx="1752600" cy="1447800"/>
          </a:xfrm>
        </p:grpSpPr>
        <p:sp>
          <p:nvSpPr>
            <p:cNvPr id="20" name="Oval 34">
              <a:extLst>
                <a:ext uri="{FF2B5EF4-FFF2-40B4-BE49-F238E27FC236}">
                  <a16:creationId xmlns:a16="http://schemas.microsoft.com/office/drawing/2014/main" id="{4DA0BD3C-FE2F-43DD-82C7-53C99E3536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45091" y="3583885"/>
              <a:ext cx="301752" cy="301752"/>
            </a:xfrm>
            <a:prstGeom prst="ellipse">
              <a:avLst/>
            </a:prstGeom>
            <a:solidFill>
              <a:schemeClr val="bg2">
                <a:lumMod val="10000"/>
              </a:schemeClr>
            </a:solidFill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" name="Oval 35">
              <a:extLst>
                <a:ext uri="{FF2B5EF4-FFF2-40B4-BE49-F238E27FC236}">
                  <a16:creationId xmlns:a16="http://schemas.microsoft.com/office/drawing/2014/main" id="{6F36547F-F6D3-4F93-A534-9BE6FD9677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54691" y="3812485"/>
              <a:ext cx="301752" cy="301752"/>
            </a:xfrm>
            <a:prstGeom prst="ellipse">
              <a:avLst/>
            </a:prstGeom>
            <a:solidFill>
              <a:schemeClr val="bg2">
                <a:lumMod val="10000"/>
              </a:schemeClr>
            </a:solidFill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" name="Oval 36">
              <a:extLst>
                <a:ext uri="{FF2B5EF4-FFF2-40B4-BE49-F238E27FC236}">
                  <a16:creationId xmlns:a16="http://schemas.microsoft.com/office/drawing/2014/main" id="{7ED1D9A0-9254-4941-8BA5-7F80FC0B65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16491" y="4193485"/>
              <a:ext cx="301752" cy="301752"/>
            </a:xfrm>
            <a:prstGeom prst="ellipse">
              <a:avLst/>
            </a:prstGeom>
            <a:solidFill>
              <a:schemeClr val="bg2">
                <a:lumMod val="10000"/>
              </a:schemeClr>
            </a:solidFill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" name="Oval 37">
              <a:extLst>
                <a:ext uri="{FF2B5EF4-FFF2-40B4-BE49-F238E27FC236}">
                  <a16:creationId xmlns:a16="http://schemas.microsoft.com/office/drawing/2014/main" id="{7EAC7BCB-669A-4D38-907E-A5D53411E6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63420" y="4191292"/>
              <a:ext cx="301752" cy="301752"/>
            </a:xfrm>
            <a:prstGeom prst="ellipse">
              <a:avLst/>
            </a:prstGeom>
            <a:solidFill>
              <a:schemeClr val="bg2">
                <a:lumMod val="10000"/>
              </a:schemeClr>
            </a:solidFill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" name="Oval 33">
              <a:extLst>
                <a:ext uri="{FF2B5EF4-FFF2-40B4-BE49-F238E27FC236}">
                  <a16:creationId xmlns:a16="http://schemas.microsoft.com/office/drawing/2014/main" id="{34594F30-7AE2-4A79-A664-861715F4D7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64452" y="3364300"/>
              <a:ext cx="1752600" cy="1447800"/>
            </a:xfrm>
            <a:prstGeom prst="ellipse">
              <a:avLst/>
            </a:prstGeom>
            <a:noFill/>
            <a:ln w="19050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5" name="Group 24" descr="Linear Data Structures">
            <a:extLst>
              <a:ext uri="{FF2B5EF4-FFF2-40B4-BE49-F238E27FC236}">
                <a16:creationId xmlns:a16="http://schemas.microsoft.com/office/drawing/2014/main" id="{C4FE9C71-86DE-4070-982E-BADCC35B4E91}"/>
              </a:ext>
            </a:extLst>
          </p:cNvPr>
          <p:cNvGrpSpPr/>
          <p:nvPr/>
        </p:nvGrpSpPr>
        <p:grpSpPr>
          <a:xfrm>
            <a:off x="1831868" y="4993848"/>
            <a:ext cx="1456888" cy="304800"/>
            <a:chOff x="877748" y="4343400"/>
            <a:chExt cx="1456888" cy="304800"/>
          </a:xfrm>
          <a:solidFill>
            <a:schemeClr val="accent6">
              <a:lumMod val="75000"/>
            </a:schemeClr>
          </a:solidFill>
        </p:grpSpPr>
        <p:sp>
          <p:nvSpPr>
            <p:cNvPr id="26" name="Oval 13">
              <a:extLst>
                <a:ext uri="{FF2B5EF4-FFF2-40B4-BE49-F238E27FC236}">
                  <a16:creationId xmlns:a16="http://schemas.microsoft.com/office/drawing/2014/main" id="{1FDDD2FA-8EB8-4969-BDE9-BBEFF8E174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7748" y="4343400"/>
              <a:ext cx="304800" cy="304800"/>
            </a:xfrm>
            <a:prstGeom prst="ellipse">
              <a:avLst/>
            </a:prstGeom>
            <a:grpFill/>
            <a:ln w="9525">
              <a:solidFill>
                <a:schemeClr val="accent6">
                  <a:lumMod val="75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" name="Oval 14">
              <a:extLst>
                <a:ext uri="{FF2B5EF4-FFF2-40B4-BE49-F238E27FC236}">
                  <a16:creationId xmlns:a16="http://schemas.microsoft.com/office/drawing/2014/main" id="{81226823-D927-4CFC-9D60-DFF0326588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53792" y="4343400"/>
              <a:ext cx="304800" cy="304800"/>
            </a:xfrm>
            <a:prstGeom prst="ellipse">
              <a:avLst/>
            </a:prstGeom>
            <a:grpFill/>
            <a:ln w="9525">
              <a:solidFill>
                <a:schemeClr val="accent6">
                  <a:lumMod val="75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" name="Oval 15">
              <a:extLst>
                <a:ext uri="{FF2B5EF4-FFF2-40B4-BE49-F238E27FC236}">
                  <a16:creationId xmlns:a16="http://schemas.microsoft.com/office/drawing/2014/main" id="{44CAFCF0-8DD4-458A-BF11-416332294B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29836" y="4343400"/>
              <a:ext cx="304800" cy="304800"/>
            </a:xfrm>
            <a:prstGeom prst="ellipse">
              <a:avLst/>
            </a:prstGeom>
            <a:grpFill/>
            <a:ln w="9525">
              <a:solidFill>
                <a:schemeClr val="accent6">
                  <a:lumMod val="75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49FE957-18FD-4073-A520-F7172DE43CA8}"/>
                </a:ext>
              </a:extLst>
            </p:cNvPr>
            <p:cNvCxnSpPr>
              <a:cxnSpLocks noChangeShapeType="1"/>
              <a:stCxn id="26" idx="6"/>
              <a:endCxn id="27" idx="2"/>
            </p:cNvCxnSpPr>
            <p:nvPr/>
          </p:nvCxnSpPr>
          <p:spPr bwMode="auto">
            <a:xfrm>
              <a:off x="1182548" y="4495800"/>
              <a:ext cx="271244" cy="0"/>
            </a:xfrm>
            <a:prstGeom prst="line">
              <a:avLst/>
            </a:prstGeom>
            <a:grpFill/>
            <a:ln w="25400">
              <a:solidFill>
                <a:schemeClr val="accent6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EB6D8996-2669-4634-9753-F687C728F274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1750203" y="4495800"/>
              <a:ext cx="304800" cy="0"/>
            </a:xfrm>
            <a:prstGeom prst="line">
              <a:avLst/>
            </a:prstGeom>
            <a:grpFill/>
            <a:ln w="25400">
              <a:solidFill>
                <a:schemeClr val="accent6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grpSp>
        <p:nvGrpSpPr>
          <p:cNvPr id="31" name="Group 30" descr="Non-Linear Data Structures">
            <a:extLst>
              <a:ext uri="{FF2B5EF4-FFF2-40B4-BE49-F238E27FC236}">
                <a16:creationId xmlns:a16="http://schemas.microsoft.com/office/drawing/2014/main" id="{BBCA3FB5-E4E4-4A55-A2BA-67A34490B071}"/>
              </a:ext>
            </a:extLst>
          </p:cNvPr>
          <p:cNvGrpSpPr/>
          <p:nvPr/>
        </p:nvGrpSpPr>
        <p:grpSpPr>
          <a:xfrm>
            <a:off x="5225372" y="4686961"/>
            <a:ext cx="987552" cy="911352"/>
            <a:chOff x="4079846" y="3744286"/>
            <a:chExt cx="987552" cy="911352"/>
          </a:xfrm>
          <a:solidFill>
            <a:schemeClr val="accent4">
              <a:lumMod val="60000"/>
              <a:lumOff val="40000"/>
            </a:schemeClr>
          </a:solidFill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8D06E595-9B3B-4CCB-9BDB-BBDFCB0F34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9846" y="3744286"/>
              <a:ext cx="301752" cy="301752"/>
            </a:xfrm>
            <a:prstGeom prst="ellipse">
              <a:avLst/>
            </a:prstGeom>
            <a:grpFill/>
            <a:ln w="9525">
              <a:solidFill>
                <a:schemeClr val="accent4">
                  <a:lumMod val="60000"/>
                  <a:lumOff val="40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5247F677-4DCC-4D8C-A1AE-1F791E0810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5646" y="3820486"/>
              <a:ext cx="301752" cy="301752"/>
            </a:xfrm>
            <a:prstGeom prst="ellipse">
              <a:avLst/>
            </a:prstGeom>
            <a:grpFill/>
            <a:ln w="9525">
              <a:solidFill>
                <a:schemeClr val="accent4">
                  <a:lumMod val="60000"/>
                  <a:lumOff val="40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F9D2F77B-58EA-434A-9B0C-23C2FAFE2A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32246" y="4353886"/>
              <a:ext cx="301752" cy="301752"/>
            </a:xfrm>
            <a:prstGeom prst="ellipse">
              <a:avLst/>
            </a:prstGeom>
            <a:grpFill/>
            <a:ln w="9525">
              <a:solidFill>
                <a:schemeClr val="accent4">
                  <a:lumMod val="60000"/>
                  <a:lumOff val="40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3AE1F873-515C-4395-9A03-190B6BF121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89446" y="4277686"/>
              <a:ext cx="301752" cy="301752"/>
            </a:xfrm>
            <a:prstGeom prst="ellipse">
              <a:avLst/>
            </a:prstGeom>
            <a:grpFill/>
            <a:ln w="9525">
              <a:solidFill>
                <a:schemeClr val="accent4">
                  <a:lumMod val="60000"/>
                  <a:lumOff val="40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36" name="Straight Connector 27">
              <a:extLst>
                <a:ext uri="{FF2B5EF4-FFF2-40B4-BE49-F238E27FC236}">
                  <a16:creationId xmlns:a16="http://schemas.microsoft.com/office/drawing/2014/main" id="{5A300474-4AF3-4B14-AC0F-944DB12EE000}"/>
                </a:ext>
              </a:extLst>
            </p:cNvPr>
            <p:cNvCxnSpPr>
              <a:cxnSpLocks noChangeShapeType="1"/>
              <a:stCxn id="32" idx="6"/>
              <a:endCxn id="33" idx="2"/>
            </p:cNvCxnSpPr>
            <p:nvPr/>
          </p:nvCxnSpPr>
          <p:spPr bwMode="auto">
            <a:xfrm>
              <a:off x="4381598" y="3895162"/>
              <a:ext cx="384048" cy="76200"/>
            </a:xfrm>
            <a:prstGeom prst="line">
              <a:avLst/>
            </a:prstGeom>
            <a:grpFill/>
            <a:ln w="25400">
              <a:solidFill>
                <a:schemeClr val="accent4">
                  <a:lumMod val="60000"/>
                  <a:lumOff val="4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" name="Straight Connector 29">
              <a:extLst>
                <a:ext uri="{FF2B5EF4-FFF2-40B4-BE49-F238E27FC236}">
                  <a16:creationId xmlns:a16="http://schemas.microsoft.com/office/drawing/2014/main" id="{2B26994C-2449-49C4-959A-08A707E3B0EA}"/>
                </a:ext>
              </a:extLst>
            </p:cNvPr>
            <p:cNvCxnSpPr>
              <a:cxnSpLocks noChangeShapeType="1"/>
              <a:stCxn id="33" idx="4"/>
              <a:endCxn id="35" idx="0"/>
            </p:cNvCxnSpPr>
            <p:nvPr/>
          </p:nvCxnSpPr>
          <p:spPr bwMode="auto">
            <a:xfrm flipH="1">
              <a:off x="4840322" y="4122238"/>
              <a:ext cx="76200" cy="155448"/>
            </a:xfrm>
            <a:prstGeom prst="line">
              <a:avLst/>
            </a:prstGeom>
            <a:grpFill/>
            <a:ln w="25400">
              <a:solidFill>
                <a:schemeClr val="accent4">
                  <a:lumMod val="60000"/>
                  <a:lumOff val="4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8" name="Straight Connector 31">
              <a:extLst>
                <a:ext uri="{FF2B5EF4-FFF2-40B4-BE49-F238E27FC236}">
                  <a16:creationId xmlns:a16="http://schemas.microsoft.com/office/drawing/2014/main" id="{16A74199-DDE2-460E-8EF9-DC0C699CAD5D}"/>
                </a:ext>
              </a:extLst>
            </p:cNvPr>
            <p:cNvCxnSpPr>
              <a:cxnSpLocks noChangeShapeType="1"/>
              <a:stCxn id="32" idx="5"/>
              <a:endCxn id="35" idx="1"/>
            </p:cNvCxnSpPr>
            <p:nvPr/>
          </p:nvCxnSpPr>
          <p:spPr bwMode="auto">
            <a:xfrm>
              <a:off x="4337407" y="4001847"/>
              <a:ext cx="396230" cy="320030"/>
            </a:xfrm>
            <a:prstGeom prst="line">
              <a:avLst/>
            </a:prstGeom>
            <a:grpFill/>
            <a:ln w="25400">
              <a:solidFill>
                <a:schemeClr val="accent4">
                  <a:lumMod val="60000"/>
                  <a:lumOff val="4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9" name="Straight Connector 31">
              <a:extLst>
                <a:ext uri="{FF2B5EF4-FFF2-40B4-BE49-F238E27FC236}">
                  <a16:creationId xmlns:a16="http://schemas.microsoft.com/office/drawing/2014/main" id="{F8A83CAE-9C4A-4C60-8A1C-7F6AE7A2B7EC}"/>
                </a:ext>
              </a:extLst>
            </p:cNvPr>
            <p:cNvCxnSpPr>
              <a:cxnSpLocks noChangeShapeType="1"/>
              <a:stCxn id="32" idx="4"/>
            </p:cNvCxnSpPr>
            <p:nvPr/>
          </p:nvCxnSpPr>
          <p:spPr bwMode="auto">
            <a:xfrm>
              <a:off x="4230722" y="4046038"/>
              <a:ext cx="169093" cy="363987"/>
            </a:xfrm>
            <a:prstGeom prst="line">
              <a:avLst/>
            </a:prstGeom>
            <a:grpFill/>
            <a:ln w="25400">
              <a:solidFill>
                <a:schemeClr val="accent4">
                  <a:lumMod val="60000"/>
                  <a:lumOff val="4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A1729A13-610D-4B38-9DEF-C6595CB848D1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41" name="Picture 2">
              <a:extLst>
                <a:ext uri="{FF2B5EF4-FFF2-40B4-BE49-F238E27FC236}">
                  <a16:creationId xmlns:a16="http://schemas.microsoft.com/office/drawing/2014/main" id="{0953EBFB-4727-4EA1-9083-F0CAC99384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2" name="Picture 41" descr="Logo COP3530">
              <a:extLst>
                <a:ext uri="{FF2B5EF4-FFF2-40B4-BE49-F238E27FC236}">
                  <a16:creationId xmlns:a16="http://schemas.microsoft.com/office/drawing/2014/main" id="{87CE9280-7712-449B-BF4D-D78994AE8BC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B899D17-DFA4-4B5E-8B28-FD9432BD84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4965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Type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62416" cy="297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Binary 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A tree with each node consisting of at most </a:t>
            </a:r>
            <a:r>
              <a:rPr lang="en-US" sz="2400" dirty="0">
                <a:solidFill>
                  <a:schemeClr val="bg1"/>
                </a:solidFill>
                <a:latin typeface="Gotham Bold" pitchFamily="50" charset="0"/>
              </a:rPr>
              <a:t>two</a:t>
            </a: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 children.</a:t>
            </a: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7610119" y="2122444"/>
            <a:ext cx="3743681" cy="3044868"/>
            <a:chOff x="7610119" y="2122444"/>
            <a:chExt cx="3743681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1ACBC0-13A0-4BC2-AA21-4879A0DA19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20</a:t>
            </a:fld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9EE3E2A-754D-49F8-8B3C-C6C599DF7BCF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8" name="Picture 2">
              <a:extLst>
                <a:ext uri="{FF2B5EF4-FFF2-40B4-BE49-F238E27FC236}">
                  <a16:creationId xmlns:a16="http://schemas.microsoft.com/office/drawing/2014/main" id="{D4E81276-256A-477B-8925-2EC1C9545B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21" descr="Logo COP3530">
              <a:extLst>
                <a:ext uri="{FF2B5EF4-FFF2-40B4-BE49-F238E27FC236}">
                  <a16:creationId xmlns:a16="http://schemas.microsoft.com/office/drawing/2014/main" id="{49E0E58F-29BD-4290-A409-CDB6682AE30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141701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Type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62416" cy="352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Full Binary 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A full binary tree is a binary tree where all nodes have either 2 children or 0 children (the leaf nodes)</a:t>
            </a: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59B1D03-F301-4D87-8468-BFA5BEEADCA3}"/>
              </a:ext>
            </a:extLst>
          </p:cNvPr>
          <p:cNvGrpSpPr/>
          <p:nvPr/>
        </p:nvGrpSpPr>
        <p:grpSpPr>
          <a:xfrm>
            <a:off x="6166673" y="2122444"/>
            <a:ext cx="4547047" cy="4489289"/>
            <a:chOff x="6166673" y="2122444"/>
            <a:chExt cx="4547047" cy="4489289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D2F97F1A-F52C-475F-913D-5CB70DC72C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166673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E36260A3-C017-47BD-9E4D-0B50E2C20E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528476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A22CF7E5-EA49-4916-ACBA-94D5995E0B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38762" y="5123624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9536114C-B8EB-488C-9A12-B2CF643E58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3" idx="0"/>
            </p:cNvCxnSpPr>
            <p:nvPr/>
          </p:nvCxnSpPr>
          <p:spPr>
            <a:xfrm>
              <a:off x="7434738" y="5123624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007CA0-CDBD-4E66-8C50-994DA8680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21</a:t>
            </a:fld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7163747-ECE8-4647-83DD-17D2A34387B2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6" name="Picture 2">
              <a:extLst>
                <a:ext uri="{FF2B5EF4-FFF2-40B4-BE49-F238E27FC236}">
                  <a16:creationId xmlns:a16="http://schemas.microsoft.com/office/drawing/2014/main" id="{56194E4C-8447-4F96-964F-5C4B0285ED6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26" descr="Logo COP3530">
              <a:extLst>
                <a:ext uri="{FF2B5EF4-FFF2-40B4-BE49-F238E27FC236}">
                  <a16:creationId xmlns:a16="http://schemas.microsoft.com/office/drawing/2014/main" id="{17E54B8B-4629-4E5A-A6CF-28268901842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749984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Type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62416" cy="58108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Perfect Binary 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A perfect binary tree is a full binary tree of height 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h</a:t>
            </a: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 with exactly 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2</a:t>
            </a:r>
            <a:r>
              <a:rPr lang="en-US" sz="2000" baseline="30000" dirty="0">
                <a:solidFill>
                  <a:schemeClr val="bg1"/>
                </a:solidFill>
                <a:latin typeface="Gotham Bold" pitchFamily="50" charset="0"/>
              </a:rPr>
              <a:t>h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 – 1</a:t>
            </a:r>
            <a:r>
              <a:rPr lang="en-US" sz="2000" dirty="0">
                <a:solidFill>
                  <a:srgbClr val="00DA63"/>
                </a:solidFill>
                <a:latin typeface="Gotham Bold" pitchFamily="50" charset="0"/>
              </a:rPr>
              <a:t> </a:t>
            </a: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nodes. Here,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 h </a:t>
            </a: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is 1-based (height of a tree with one node is 1).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1100" dirty="0">
              <a:solidFill>
                <a:srgbClr val="EB6E19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In a perfect binary tree with 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n</a:t>
            </a: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 nodes, the height of the tree is 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ceil(log</a:t>
            </a:r>
            <a:r>
              <a:rPr lang="en-US" sz="2000" baseline="-25000" dirty="0">
                <a:solidFill>
                  <a:schemeClr val="bg1"/>
                </a:solidFill>
                <a:latin typeface="Gotham Bold" pitchFamily="50" charset="0"/>
              </a:rPr>
              <a:t>2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 n).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4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494F35B-C940-4EE2-B6C8-5EEB16CEE287}"/>
              </a:ext>
            </a:extLst>
          </p:cNvPr>
          <p:cNvGrpSpPr/>
          <p:nvPr/>
        </p:nvGrpSpPr>
        <p:grpSpPr>
          <a:xfrm>
            <a:off x="6888396" y="2122444"/>
            <a:ext cx="4465404" cy="3044868"/>
            <a:chOff x="6888396" y="2122444"/>
            <a:chExt cx="4465404" cy="3044868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DAE6524-2463-4377-B4A8-9B0BED14A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11AF9F2-93BF-4B2B-B972-F7B8E6ED7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CC101B4-3918-4F0D-BC26-FF3E6E7DAC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371D825-DB9B-4E0B-9682-F1C0FC7A1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BE2B0158-8958-4AC4-811C-181BB65CDB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1849FC2-6B94-4476-944C-0172A2C728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C63CAA5A-41D5-45BA-BBAB-9E9D851265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E23A6EB2-64A7-4C50-8FCF-6368CB1977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6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380EA01D-E955-4363-8603-5A3DD6C22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DD22D0D3-A569-4030-80D0-83A5C2002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33090B76-BC16-458E-B02A-414818167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5"/>
              <a:endCxn id="29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D604EF93-F979-4477-9EDC-9D6FBB5803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EA080124-0822-457E-951A-9757FEDC49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7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2DAA11BA-8EF3-494F-AD09-E97D244FD467}"/>
              </a:ext>
            </a:extLst>
          </p:cNvPr>
          <p:cNvSpPr/>
          <p:nvPr/>
        </p:nvSpPr>
        <p:spPr>
          <a:xfrm>
            <a:off x="7676269" y="5521462"/>
            <a:ext cx="343555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h = 3 and 2</a:t>
            </a:r>
            <a:r>
              <a:rPr lang="en-US" baseline="30000" dirty="0">
                <a:solidFill>
                  <a:srgbClr val="0081E2"/>
                </a:solidFill>
                <a:latin typeface="Consolas" panose="020B0609020204030204" pitchFamily="49" charset="0"/>
              </a:rPr>
              <a:t>h</a:t>
            </a:r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 – 1 = 7</a:t>
            </a:r>
          </a:p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n = 7 and ceil(</a:t>
            </a:r>
            <a:r>
              <a:rPr lang="en-US" sz="1800" dirty="0">
                <a:solidFill>
                  <a:srgbClr val="0081E2"/>
                </a:solidFill>
                <a:latin typeface="Consolas" panose="020B0609020204030204" pitchFamily="49" charset="0"/>
              </a:rPr>
              <a:t>log</a:t>
            </a:r>
            <a:r>
              <a:rPr lang="en-US" sz="1800" baseline="-25000" dirty="0">
                <a:solidFill>
                  <a:srgbClr val="0081E2"/>
                </a:solidFill>
                <a:latin typeface="Consolas" panose="020B0609020204030204" pitchFamily="49" charset="0"/>
              </a:rPr>
              <a:t>2</a:t>
            </a:r>
            <a:r>
              <a:rPr lang="en-US" sz="1800" dirty="0">
                <a:solidFill>
                  <a:srgbClr val="0081E2"/>
                </a:solidFill>
                <a:latin typeface="Consolas" panose="020B0609020204030204" pitchFamily="49" charset="0"/>
              </a:rPr>
              <a:t> 7) = 3</a:t>
            </a:r>
            <a:endParaRPr lang="en-US" dirty="0">
              <a:solidFill>
                <a:srgbClr val="0081E2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60F519-335A-4848-B51E-22B6E0757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22</a:t>
            </a:fld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A7EF6FF-6DC9-480B-96D7-57F48C862B36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9C5B6C97-BDE5-4FA0-920C-8D3847F9E7A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0970FA80-822C-4C50-A1AE-58FBE1D1D5C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315314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Type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81726" cy="5372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Complete Binary Tree</a:t>
            </a:r>
          </a:p>
          <a:p>
            <a:pPr>
              <a:lnSpc>
                <a:spcPct val="150000"/>
              </a:lnSpc>
            </a:pPr>
            <a:endParaRPr lang="en-US" sz="600" dirty="0">
              <a:solidFill>
                <a:srgbClr val="0081E2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A complete binary tree is a perfect binary tree through level 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h - 1 </a:t>
            </a: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with some extra leaf nodes at level 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h</a:t>
            </a: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 (the tree height), all towards the left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1000" dirty="0">
              <a:solidFill>
                <a:srgbClr val="EB6E19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The height of a complete binary tree is also 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ceil(log</a:t>
            </a:r>
            <a:r>
              <a:rPr lang="en-US" sz="2000" baseline="-25000" dirty="0">
                <a:solidFill>
                  <a:schemeClr val="bg1"/>
                </a:solidFill>
                <a:latin typeface="Gotham Bold" pitchFamily="50" charset="0"/>
              </a:rPr>
              <a:t>2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 n)</a:t>
            </a: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494F35B-C940-4EE2-B6C8-5EEB16CEE287}"/>
              </a:ext>
            </a:extLst>
          </p:cNvPr>
          <p:cNvGrpSpPr/>
          <p:nvPr/>
        </p:nvGrpSpPr>
        <p:grpSpPr>
          <a:xfrm>
            <a:off x="6888396" y="2122444"/>
            <a:ext cx="3825324" cy="3044868"/>
            <a:chOff x="6888396" y="2122444"/>
            <a:chExt cx="3825324" cy="3044868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DAE6524-2463-4377-B4A8-9B0BED14A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11AF9F2-93BF-4B2B-B972-F7B8E6ED7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CC101B4-3918-4F0D-BC26-FF3E6E7DAC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371D825-DB9B-4E0B-9682-F1C0FC7A1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BE2B0158-8958-4AC4-811C-181BB65CDB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1849FC2-6B94-4476-944C-0172A2C728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E23A6EB2-64A7-4C50-8FCF-6368CB1977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6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380EA01D-E955-4363-8603-5A3DD6C22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DD22D0D3-A569-4030-80D0-83A5C2002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33090B76-BC16-458E-B02A-414818167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5"/>
              <a:endCxn id="29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EA080124-0822-457E-951A-9757FEDC49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7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FC9AA36B-3320-42E8-A8DE-7265EAC4D57B}"/>
              </a:ext>
            </a:extLst>
          </p:cNvPr>
          <p:cNvSpPr/>
          <p:nvPr/>
        </p:nvSpPr>
        <p:spPr>
          <a:xfrm>
            <a:off x="2874424" y="6261131"/>
            <a:ext cx="568296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rgbClr val="0081E2"/>
                </a:solidFill>
                <a:latin typeface="Consolas" panose="020B0609020204030204" pitchFamily="49" charset="0"/>
              </a:rPr>
              <a:t>Is a full tree complete? Is a complete tree full?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6784EF-D206-43EC-8BC1-C4B28BA7E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23</a:t>
            </a:fld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407E7ED0-B69C-4324-876E-F6753CDEB60E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E1A48842-7931-4ADB-8523-305F4DA8DB0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D90FA27B-60ED-492A-AAEA-4B3C5AD1DE2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293647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Type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81726" cy="4679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Binary Search Tree (BST)</a:t>
            </a:r>
          </a:p>
          <a:p>
            <a:pPr>
              <a:lnSpc>
                <a:spcPct val="150000"/>
              </a:lnSpc>
            </a:pPr>
            <a:endParaRPr lang="en-US" sz="600" dirty="0">
              <a:solidFill>
                <a:srgbClr val="0081E2"/>
              </a:solidFill>
              <a:latin typeface="Gotham Bold" pitchFamily="50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A binary tree in which all values of a node’s left subtree or descendants to the left are less than the node and all values of a node’s right subtree are greater than the node.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An ordered binary tree.</a:t>
            </a: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494F35B-C940-4EE2-B6C8-5EEB16CEE287}"/>
              </a:ext>
            </a:extLst>
          </p:cNvPr>
          <p:cNvGrpSpPr/>
          <p:nvPr/>
        </p:nvGrpSpPr>
        <p:grpSpPr>
          <a:xfrm>
            <a:off x="6888396" y="2122444"/>
            <a:ext cx="3825324" cy="3044868"/>
            <a:chOff x="6888396" y="2122444"/>
            <a:chExt cx="3825324" cy="3044868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DAE6524-2463-4377-B4A8-9B0BED14A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11AF9F2-93BF-4B2B-B972-F7B8E6ED7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CC101B4-3918-4F0D-BC26-FF3E6E7DAC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371D825-DB9B-4E0B-9682-F1C0FC7A1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BE2B0158-8958-4AC4-811C-181BB65CDB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1849FC2-6B94-4476-944C-0172A2C728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34</a:t>
              </a: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E23A6EB2-64A7-4C50-8FCF-6368CB1977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6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380EA01D-E955-4363-8603-5A3DD6C22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DD22D0D3-A569-4030-80D0-83A5C2002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33090B76-BC16-458E-B02A-414818167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5"/>
              <a:endCxn id="29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EA080124-0822-457E-951A-9757FEDC49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7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8E2CF0-8644-4E6B-BFBF-92D6312E0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24</a:t>
            </a:fld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2619978-7B31-4C27-BC60-C6FAEC1A0A9D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9" name="Picture 2">
              <a:extLst>
                <a:ext uri="{FF2B5EF4-FFF2-40B4-BE49-F238E27FC236}">
                  <a16:creationId xmlns:a16="http://schemas.microsoft.com/office/drawing/2014/main" id="{3FB046D8-D6E0-4AFF-A94C-3DFFF1DE715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20" descr="Logo COP3530">
              <a:extLst>
                <a:ext uri="{FF2B5EF4-FFF2-40B4-BE49-F238E27FC236}">
                  <a16:creationId xmlns:a16="http://schemas.microsoft.com/office/drawing/2014/main" id="{3B02792B-37D6-43BE-ADBE-62BC5866608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363377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9D5D4F-8054-48EF-9170-C7D04C6E7DC6}"/>
              </a:ext>
            </a:extLst>
          </p:cNvPr>
          <p:cNvSpPr txBox="1"/>
          <p:nvPr/>
        </p:nvSpPr>
        <p:spPr>
          <a:xfrm>
            <a:off x="578855" y="2521189"/>
            <a:ext cx="110342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Trees Representation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718580D-788B-4F4C-A9CF-57A287D298EC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7E255F4B-D56E-46AB-85C0-C1F2354C68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Logo COP3530">
              <a:extLst>
                <a:ext uri="{FF2B5EF4-FFF2-40B4-BE49-F238E27FC236}">
                  <a16:creationId xmlns:a16="http://schemas.microsoft.com/office/drawing/2014/main" id="{55915705-CF7D-4309-A060-D0E3147409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4443456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Representation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88D94B5-5870-499F-BCA0-9EE80EB92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26</a:t>
            </a:fld>
            <a:endParaRPr lang="en-US"/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498126DF-E11C-4DD0-AE73-63BD09C3ABC3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6" name="Picture 2">
              <a:extLst>
                <a:ext uri="{FF2B5EF4-FFF2-40B4-BE49-F238E27FC236}">
                  <a16:creationId xmlns:a16="http://schemas.microsoft.com/office/drawing/2014/main" id="{BC5A9442-13B3-4A79-8F67-C1F2F5BF2DF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7" name="Picture 56" descr="Logo COP3530">
              <a:extLst>
                <a:ext uri="{FF2B5EF4-FFF2-40B4-BE49-F238E27FC236}">
                  <a16:creationId xmlns:a16="http://schemas.microsoft.com/office/drawing/2014/main" id="{CF71C25B-9A0F-463B-B7FE-9B827596ED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128811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Representation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7700575" y="1510865"/>
            <a:ext cx="3743681" cy="3044868"/>
            <a:chOff x="7610119" y="2122444"/>
            <a:chExt cx="3743681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" name="Graphic 7" descr="Badge 1">
            <a:extLst>
              <a:ext uri="{FF2B5EF4-FFF2-40B4-BE49-F238E27FC236}">
                <a16:creationId xmlns:a16="http://schemas.microsoft.com/office/drawing/2014/main" id="{BB000249-D631-410A-AC59-85B7E3FF6A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92538" y="1662187"/>
            <a:ext cx="640080" cy="64008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27D2617F-8AAA-4943-9ABD-79F803113FB4}"/>
              </a:ext>
            </a:extLst>
          </p:cNvPr>
          <p:cNvSpPr/>
          <p:nvPr/>
        </p:nvSpPr>
        <p:spPr>
          <a:xfrm>
            <a:off x="1733596" y="1735528"/>
            <a:ext cx="352308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Array Representation</a:t>
            </a:r>
          </a:p>
        </p:txBody>
      </p:sp>
      <p:grpSp>
        <p:nvGrpSpPr>
          <p:cNvPr id="26" name="Group 92">
            <a:extLst>
              <a:ext uri="{FF2B5EF4-FFF2-40B4-BE49-F238E27FC236}">
                <a16:creationId xmlns:a16="http://schemas.microsoft.com/office/drawing/2014/main" id="{9A1B967A-0EFC-4F4E-B2E6-01103C0E3A2B}"/>
              </a:ext>
            </a:extLst>
          </p:cNvPr>
          <p:cNvGrpSpPr>
            <a:grpSpLocks/>
          </p:cNvGrpSpPr>
          <p:nvPr/>
        </p:nvGrpSpPr>
        <p:grpSpPr bwMode="auto">
          <a:xfrm>
            <a:off x="1602929" y="2689638"/>
            <a:ext cx="5372100" cy="755650"/>
            <a:chOff x="66" y="3729"/>
            <a:chExt cx="3384" cy="476"/>
          </a:xfrm>
        </p:grpSpPr>
        <p:sp>
          <p:nvSpPr>
            <p:cNvPr id="29" name="Rectangle 76">
              <a:extLst>
                <a:ext uri="{FF2B5EF4-FFF2-40B4-BE49-F238E27FC236}">
                  <a16:creationId xmlns:a16="http://schemas.microsoft.com/office/drawing/2014/main" id="{3D78AF95-80E7-4FE6-9CBB-B6180670ED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" name="Rectangle 78">
              <a:extLst>
                <a:ext uri="{FF2B5EF4-FFF2-40B4-BE49-F238E27FC236}">
                  <a16:creationId xmlns:a16="http://schemas.microsoft.com/office/drawing/2014/main" id="{6B330F56-8909-4EAC-AF0D-C44C566F81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" name="Rectangle 79">
              <a:extLst>
                <a:ext uri="{FF2B5EF4-FFF2-40B4-BE49-F238E27FC236}">
                  <a16:creationId xmlns:a16="http://schemas.microsoft.com/office/drawing/2014/main" id="{E5D74526-A071-407D-98BE-856D81D5B6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5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" name="Rectangle 80">
              <a:extLst>
                <a:ext uri="{FF2B5EF4-FFF2-40B4-BE49-F238E27FC236}">
                  <a16:creationId xmlns:a16="http://schemas.microsoft.com/office/drawing/2014/main" id="{87818C47-41F8-4501-BCA2-32644F875A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3" name="Rectangle 81">
              <a:extLst>
                <a:ext uri="{FF2B5EF4-FFF2-40B4-BE49-F238E27FC236}">
                  <a16:creationId xmlns:a16="http://schemas.microsoft.com/office/drawing/2014/main" id="{F614BDBD-C197-467A-880F-57E1FEC113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3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" name="Rectangle 82">
              <a:extLst>
                <a:ext uri="{FF2B5EF4-FFF2-40B4-BE49-F238E27FC236}">
                  <a16:creationId xmlns:a16="http://schemas.microsoft.com/office/drawing/2014/main" id="{6E130F91-7825-496A-8B3D-83F89CE738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7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Rectangle 83">
              <a:extLst>
                <a:ext uri="{FF2B5EF4-FFF2-40B4-BE49-F238E27FC236}">
                  <a16:creationId xmlns:a16="http://schemas.microsoft.com/office/drawing/2014/main" id="{A83B9255-9A94-490B-918C-03496559D1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Rectangle 84">
              <a:extLst>
                <a:ext uri="{FF2B5EF4-FFF2-40B4-BE49-F238E27FC236}">
                  <a16:creationId xmlns:a16="http://schemas.microsoft.com/office/drawing/2014/main" id="{FDC16690-7183-46FF-9A01-773261B2B2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" name="Rectangle 85">
              <a:extLst>
                <a:ext uri="{FF2B5EF4-FFF2-40B4-BE49-F238E27FC236}">
                  <a16:creationId xmlns:a16="http://schemas.microsoft.com/office/drawing/2014/main" id="{A071A763-B904-493E-9B99-B1C517C2FD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9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" name="Rectangle 86">
              <a:extLst>
                <a:ext uri="{FF2B5EF4-FFF2-40B4-BE49-F238E27FC236}">
                  <a16:creationId xmlns:a16="http://schemas.microsoft.com/office/drawing/2014/main" id="{B0308EE1-C860-4115-B68B-28B42B4895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3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9" name="Rectangle 87">
              <a:extLst>
                <a:ext uri="{FF2B5EF4-FFF2-40B4-BE49-F238E27FC236}">
                  <a16:creationId xmlns:a16="http://schemas.microsoft.com/office/drawing/2014/main" id="{02DE8591-4B48-4725-9C9A-091DBAABBD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7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" name="Text Box 88">
              <a:extLst>
                <a:ext uri="{FF2B5EF4-FFF2-40B4-BE49-F238E27FC236}">
                  <a16:creationId xmlns:a16="http://schemas.microsoft.com/office/drawing/2014/main" id="{E6F0291A-BFEE-4E5F-B5A8-EEBF526D74A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" y="3729"/>
              <a:ext cx="720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EB6E19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+mn-cs"/>
                </a:rPr>
                <a:t>Tree[]</a:t>
              </a:r>
            </a:p>
          </p:txBody>
        </p:sp>
        <p:sp>
          <p:nvSpPr>
            <p:cNvPr id="41" name="Text Box 89">
              <a:extLst>
                <a:ext uri="{FF2B5EF4-FFF2-40B4-BE49-F238E27FC236}">
                  <a16:creationId xmlns:a16="http://schemas.microsoft.com/office/drawing/2014/main" id="{3A2B38CC-EDD2-40BF-B448-B2D3BF35C8C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6" y="3972"/>
              <a:ext cx="240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EB6E19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+mn-cs"/>
                </a:rPr>
                <a:t>0</a:t>
              </a:r>
            </a:p>
          </p:txBody>
        </p:sp>
        <p:sp>
          <p:nvSpPr>
            <p:cNvPr id="42" name="Text Box 90">
              <a:extLst>
                <a:ext uri="{FF2B5EF4-FFF2-40B4-BE49-F238E27FC236}">
                  <a16:creationId xmlns:a16="http://schemas.microsoft.com/office/drawing/2014/main" id="{19E68C8D-980E-4F2E-9FBB-493568E3243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66" y="3972"/>
              <a:ext cx="240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EB6E19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43" name="Text Box 91">
              <a:extLst>
                <a:ext uri="{FF2B5EF4-FFF2-40B4-BE49-F238E27FC236}">
                  <a16:creationId xmlns:a16="http://schemas.microsoft.com/office/drawing/2014/main" id="{65C7636F-DFDF-4912-A965-664EE323741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66" y="3972"/>
              <a:ext cx="384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EB6E19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+mn-cs"/>
                </a:rPr>
                <a:t>10</a:t>
              </a:r>
            </a:p>
          </p:txBody>
        </p:sp>
      </p:grpSp>
      <p:sp>
        <p:nvSpPr>
          <p:cNvPr id="44" name="Text Box 89">
            <a:extLst>
              <a:ext uri="{FF2B5EF4-FFF2-40B4-BE49-F238E27FC236}">
                <a16:creationId xmlns:a16="http://schemas.microsoft.com/office/drawing/2014/main" id="{F1850885-88BC-40E3-90BF-A4B5C9B263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59946" y="2766328"/>
            <a:ext cx="381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25</a:t>
            </a:r>
          </a:p>
        </p:txBody>
      </p:sp>
      <p:sp>
        <p:nvSpPr>
          <p:cNvPr id="45" name="Text Box 89">
            <a:extLst>
              <a:ext uri="{FF2B5EF4-FFF2-40B4-BE49-F238E27FC236}">
                <a16:creationId xmlns:a16="http://schemas.microsoft.com/office/drawing/2014/main" id="{63D04E65-93AC-4BD5-B83C-FEBE29F981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03437" y="2766328"/>
            <a:ext cx="381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</a:t>
            </a:r>
          </a:p>
        </p:txBody>
      </p:sp>
      <p:sp>
        <p:nvSpPr>
          <p:cNvPr id="46" name="Text Box 89">
            <a:extLst>
              <a:ext uri="{FF2B5EF4-FFF2-40B4-BE49-F238E27FC236}">
                <a16:creationId xmlns:a16="http://schemas.microsoft.com/office/drawing/2014/main" id="{1473857E-7616-433C-9FCA-B240B32940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74912" y="2768979"/>
            <a:ext cx="381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51</a:t>
            </a:r>
          </a:p>
        </p:txBody>
      </p:sp>
      <p:sp>
        <p:nvSpPr>
          <p:cNvPr id="47" name="Text Box 89">
            <a:extLst>
              <a:ext uri="{FF2B5EF4-FFF2-40B4-BE49-F238E27FC236}">
                <a16:creationId xmlns:a16="http://schemas.microsoft.com/office/drawing/2014/main" id="{CF6AB42E-6665-4643-8B91-9F84C8357D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2116" y="2738490"/>
            <a:ext cx="381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14</a:t>
            </a:r>
          </a:p>
        </p:txBody>
      </p:sp>
      <p:sp>
        <p:nvSpPr>
          <p:cNvPr id="48" name="Text Box 89">
            <a:extLst>
              <a:ext uri="{FF2B5EF4-FFF2-40B4-BE49-F238E27FC236}">
                <a16:creationId xmlns:a16="http://schemas.microsoft.com/office/drawing/2014/main" id="{FE1C018A-6D75-43E6-8CCD-7C24518024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05885" y="2738490"/>
            <a:ext cx="381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65</a:t>
            </a:r>
          </a:p>
        </p:txBody>
      </p:sp>
      <p:sp>
        <p:nvSpPr>
          <p:cNvPr id="49" name="Text Box 91">
            <a:extLst>
              <a:ext uri="{FF2B5EF4-FFF2-40B4-BE49-F238E27FC236}">
                <a16:creationId xmlns:a16="http://schemas.microsoft.com/office/drawing/2014/main" id="{711DD5D0-17AB-435D-B022-B1BEEBFFAF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72853" y="1213826"/>
            <a:ext cx="6096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</a:t>
            </a:r>
          </a:p>
        </p:txBody>
      </p:sp>
      <p:sp>
        <p:nvSpPr>
          <p:cNvPr id="50" name="Text Box 91">
            <a:extLst>
              <a:ext uri="{FF2B5EF4-FFF2-40B4-BE49-F238E27FC236}">
                <a16:creationId xmlns:a16="http://schemas.microsoft.com/office/drawing/2014/main" id="{F42E05D7-3E59-445A-AF1C-066B4282CA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37317" y="2136579"/>
            <a:ext cx="6096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</a:t>
            </a:r>
          </a:p>
        </p:txBody>
      </p:sp>
      <p:sp>
        <p:nvSpPr>
          <p:cNvPr id="51" name="Text Box 91">
            <a:extLst>
              <a:ext uri="{FF2B5EF4-FFF2-40B4-BE49-F238E27FC236}">
                <a16:creationId xmlns:a16="http://schemas.microsoft.com/office/drawing/2014/main" id="{C1136A25-2F26-4A0F-B7C6-434715063B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18907" y="2119020"/>
            <a:ext cx="6096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</a:t>
            </a:r>
          </a:p>
        </p:txBody>
      </p:sp>
      <p:sp>
        <p:nvSpPr>
          <p:cNvPr id="52" name="Text Box 91">
            <a:extLst>
              <a:ext uri="{FF2B5EF4-FFF2-40B4-BE49-F238E27FC236}">
                <a16:creationId xmlns:a16="http://schemas.microsoft.com/office/drawing/2014/main" id="{AD4C0280-36FC-48AD-BAF5-F34B490FCB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67710" y="3558378"/>
            <a:ext cx="6096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6</a:t>
            </a:r>
          </a:p>
        </p:txBody>
      </p:sp>
      <p:sp>
        <p:nvSpPr>
          <p:cNvPr id="53" name="Text Box 91">
            <a:extLst>
              <a:ext uri="{FF2B5EF4-FFF2-40B4-BE49-F238E27FC236}">
                <a16:creationId xmlns:a16="http://schemas.microsoft.com/office/drawing/2014/main" id="{E9878A8A-D1BC-444B-AB26-1FA1047C9F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080277" y="3445662"/>
            <a:ext cx="6096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7</a:t>
            </a:r>
          </a:p>
        </p:txBody>
      </p:sp>
      <p:sp>
        <p:nvSpPr>
          <p:cNvPr id="54" name="Text Box 90">
            <a:extLst>
              <a:ext uri="{FF2B5EF4-FFF2-40B4-BE49-F238E27FC236}">
                <a16:creationId xmlns:a16="http://schemas.microsoft.com/office/drawing/2014/main" id="{DEBD5179-8724-4FD8-927A-6DB8B674B9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013549" y="1014435"/>
            <a:ext cx="1832369" cy="5155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Parent, i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Child, 2i, 2i+1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88D94B5-5870-499F-BCA0-9EE80EB92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27</a:t>
            </a:fld>
            <a:endParaRPr lang="en-US"/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498126DF-E11C-4DD0-AE73-63BD09C3ABC3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6" name="Picture 2">
              <a:extLst>
                <a:ext uri="{FF2B5EF4-FFF2-40B4-BE49-F238E27FC236}">
                  <a16:creationId xmlns:a16="http://schemas.microsoft.com/office/drawing/2014/main" id="{BC5A9442-13B3-4A79-8F67-C1F2F5BF2DF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7" name="Picture 56" descr="Logo COP3530">
              <a:extLst>
                <a:ext uri="{FF2B5EF4-FFF2-40B4-BE49-F238E27FC236}">
                  <a16:creationId xmlns:a16="http://schemas.microsoft.com/office/drawing/2014/main" id="{CF71C25B-9A0F-463B-B7FE-9B827596ED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58030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Representation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7700575" y="1510865"/>
            <a:ext cx="3743681" cy="3044868"/>
            <a:chOff x="7610119" y="2122444"/>
            <a:chExt cx="3743681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6CD01A36-5A59-43FC-87CE-D86C38D09A76}"/>
              </a:ext>
            </a:extLst>
          </p:cNvPr>
          <p:cNvGraphicFramePr>
            <a:graphicFrameLocks noGrp="1"/>
          </p:cNvGraphicFramePr>
          <p:nvPr/>
        </p:nvGraphicFramePr>
        <p:xfrm>
          <a:off x="958513" y="4555733"/>
          <a:ext cx="378179" cy="194506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78179">
                  <a:extLst>
                    <a:ext uri="{9D8B030D-6E8A-4147-A177-3AD203B41FA5}">
                      <a16:colId xmlns:a16="http://schemas.microsoft.com/office/drawing/2014/main" val="2652359085"/>
                    </a:ext>
                  </a:extLst>
                </a:gridCol>
              </a:tblGrid>
              <a:tr h="1199813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71500" algn="l"/>
                        </a:tabLst>
                      </a:pP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01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02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03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04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05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06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07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81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81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81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81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2061028"/>
                  </a:ext>
                </a:extLst>
              </a:tr>
            </a:tbl>
          </a:graphicData>
        </a:graphic>
      </p:graphicFrame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A89536DC-B1F1-4503-AEA0-51AE028706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5592275"/>
              </p:ext>
            </p:extLst>
          </p:nvPr>
        </p:nvGraphicFramePr>
        <p:xfrm>
          <a:off x="1336692" y="4555733"/>
          <a:ext cx="7519984" cy="1945069"/>
        </p:xfrm>
        <a:graphic>
          <a:graphicData uri="http://schemas.openxmlformats.org/drawingml/2006/table">
            <a:tbl>
              <a:tblPr>
                <a:solidFill>
                  <a:srgbClr val="000000"/>
                </a:solidFill>
                <a:tableStyleId>{5C22544A-7EE6-4342-B048-85BDC9FD1C3A}</a:tableStyleId>
              </a:tblPr>
              <a:tblGrid>
                <a:gridCol w="7519984">
                  <a:extLst>
                    <a:ext uri="{9D8B030D-6E8A-4147-A177-3AD203B41FA5}">
                      <a16:colId xmlns:a16="http://schemas.microsoft.com/office/drawing/2014/main" val="3829240360"/>
                    </a:ext>
                  </a:extLst>
                </a:gridCol>
              </a:tblGrid>
              <a:tr h="1199813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class </a:t>
                      </a:r>
                      <a:r>
                        <a:rPr lang="en-US" sz="1600" baseline="0" dirty="0" err="1">
                          <a:solidFill>
                            <a:srgbClr val="EB6E19"/>
                          </a:solidFill>
                          <a:effectLst/>
                          <a:latin typeface="Consolas" panose="020B0609020204030204" pitchFamily="49" charset="0"/>
                        </a:rPr>
                        <a:t>TreeNode</a:t>
                      </a: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{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public: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 int </a:t>
                      </a:r>
                      <a:r>
                        <a:rPr lang="en-US" sz="16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val</a:t>
                      </a: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;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 </a:t>
                      </a:r>
                      <a:r>
                        <a:rPr lang="en-US" sz="1600" baseline="0" dirty="0" err="1">
                          <a:solidFill>
                            <a:srgbClr val="EB6E19"/>
                          </a:solidFill>
                          <a:effectLst/>
                          <a:latin typeface="Consolas" panose="020B0609020204030204" pitchFamily="49" charset="0"/>
                        </a:rPr>
                        <a:t>TreeNode</a:t>
                      </a: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*left;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 </a:t>
                      </a:r>
                      <a:r>
                        <a:rPr lang="en-US" sz="1600" baseline="0" dirty="0" err="1">
                          <a:solidFill>
                            <a:srgbClr val="EB6E19"/>
                          </a:solidFill>
                          <a:effectLst/>
                          <a:latin typeface="Consolas" panose="020B0609020204030204" pitchFamily="49" charset="0"/>
                        </a:rPr>
                        <a:t>TreeNode</a:t>
                      </a: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*right;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 </a:t>
                      </a:r>
                      <a:r>
                        <a:rPr lang="en-US" sz="1600" baseline="0" dirty="0" err="1">
                          <a:solidFill>
                            <a:srgbClr val="EB6E19"/>
                          </a:solidFill>
                          <a:effectLst/>
                          <a:latin typeface="Consolas" panose="020B0609020204030204" pitchFamily="49" charset="0"/>
                        </a:rPr>
                        <a:t>TreeNode</a:t>
                      </a:r>
                      <a:r>
                        <a:rPr lang="en-US" sz="1600" baseline="0" dirty="0">
                          <a:solidFill>
                            <a:srgbClr val="EB6E19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(int x) : </a:t>
                      </a:r>
                      <a:r>
                        <a:rPr lang="en-US" sz="16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val</a:t>
                      </a: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(x), left(nullptr), right(nullptr) {}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};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81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81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81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81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2061028"/>
                  </a:ext>
                </a:extLst>
              </a:tr>
            </a:tbl>
          </a:graphicData>
        </a:graphic>
      </p:graphicFrame>
      <p:pic>
        <p:nvPicPr>
          <p:cNvPr id="6" name="Graphic 5" descr="Badge">
            <a:extLst>
              <a:ext uri="{FF2B5EF4-FFF2-40B4-BE49-F238E27FC236}">
                <a16:creationId xmlns:a16="http://schemas.microsoft.com/office/drawing/2014/main" id="{824F146C-8791-4141-879A-CE5018F486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42845" y="3781621"/>
            <a:ext cx="640080" cy="640080"/>
          </a:xfrm>
          <a:prstGeom prst="rect">
            <a:avLst/>
          </a:prstGeom>
        </p:spPr>
      </p:pic>
      <p:pic>
        <p:nvPicPr>
          <p:cNvPr id="8" name="Graphic 7" descr="Badge 1">
            <a:extLst>
              <a:ext uri="{FF2B5EF4-FFF2-40B4-BE49-F238E27FC236}">
                <a16:creationId xmlns:a16="http://schemas.microsoft.com/office/drawing/2014/main" id="{BB000249-D631-410A-AC59-85B7E3FF6A8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92538" y="1662187"/>
            <a:ext cx="640080" cy="64008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5AFC671-0A6F-4046-B5BF-8671B013D53B}"/>
              </a:ext>
            </a:extLst>
          </p:cNvPr>
          <p:cNvSpPr/>
          <p:nvPr/>
        </p:nvSpPr>
        <p:spPr>
          <a:xfrm>
            <a:off x="1733596" y="3870828"/>
            <a:ext cx="371839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Linked Representation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7D2617F-8AAA-4943-9ABD-79F803113FB4}"/>
              </a:ext>
            </a:extLst>
          </p:cNvPr>
          <p:cNvSpPr/>
          <p:nvPr/>
        </p:nvSpPr>
        <p:spPr>
          <a:xfrm>
            <a:off x="1733596" y="1735528"/>
            <a:ext cx="352308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Array Representation</a:t>
            </a:r>
          </a:p>
        </p:txBody>
      </p:sp>
      <p:grpSp>
        <p:nvGrpSpPr>
          <p:cNvPr id="26" name="Group 92">
            <a:extLst>
              <a:ext uri="{FF2B5EF4-FFF2-40B4-BE49-F238E27FC236}">
                <a16:creationId xmlns:a16="http://schemas.microsoft.com/office/drawing/2014/main" id="{9A1B967A-0EFC-4F4E-B2E6-01103C0E3A2B}"/>
              </a:ext>
            </a:extLst>
          </p:cNvPr>
          <p:cNvGrpSpPr>
            <a:grpSpLocks/>
          </p:cNvGrpSpPr>
          <p:nvPr/>
        </p:nvGrpSpPr>
        <p:grpSpPr bwMode="auto">
          <a:xfrm>
            <a:off x="1602929" y="2689638"/>
            <a:ext cx="5372100" cy="755650"/>
            <a:chOff x="66" y="3729"/>
            <a:chExt cx="3384" cy="476"/>
          </a:xfrm>
        </p:grpSpPr>
        <p:sp>
          <p:nvSpPr>
            <p:cNvPr id="29" name="Rectangle 76">
              <a:extLst>
                <a:ext uri="{FF2B5EF4-FFF2-40B4-BE49-F238E27FC236}">
                  <a16:creationId xmlns:a16="http://schemas.microsoft.com/office/drawing/2014/main" id="{3D78AF95-80E7-4FE6-9CBB-B6180670ED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" name="Rectangle 78">
              <a:extLst>
                <a:ext uri="{FF2B5EF4-FFF2-40B4-BE49-F238E27FC236}">
                  <a16:creationId xmlns:a16="http://schemas.microsoft.com/office/drawing/2014/main" id="{6B330F56-8909-4EAC-AF0D-C44C566F81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" name="Rectangle 79">
              <a:extLst>
                <a:ext uri="{FF2B5EF4-FFF2-40B4-BE49-F238E27FC236}">
                  <a16:creationId xmlns:a16="http://schemas.microsoft.com/office/drawing/2014/main" id="{E5D74526-A071-407D-98BE-856D81D5B6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5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" name="Rectangle 80">
              <a:extLst>
                <a:ext uri="{FF2B5EF4-FFF2-40B4-BE49-F238E27FC236}">
                  <a16:creationId xmlns:a16="http://schemas.microsoft.com/office/drawing/2014/main" id="{87818C47-41F8-4501-BCA2-32644F875A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3" name="Rectangle 81">
              <a:extLst>
                <a:ext uri="{FF2B5EF4-FFF2-40B4-BE49-F238E27FC236}">
                  <a16:creationId xmlns:a16="http://schemas.microsoft.com/office/drawing/2014/main" id="{F614BDBD-C197-467A-880F-57E1FEC113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3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" name="Rectangle 82">
              <a:extLst>
                <a:ext uri="{FF2B5EF4-FFF2-40B4-BE49-F238E27FC236}">
                  <a16:creationId xmlns:a16="http://schemas.microsoft.com/office/drawing/2014/main" id="{6E130F91-7825-496A-8B3D-83F89CE738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7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Rectangle 83">
              <a:extLst>
                <a:ext uri="{FF2B5EF4-FFF2-40B4-BE49-F238E27FC236}">
                  <a16:creationId xmlns:a16="http://schemas.microsoft.com/office/drawing/2014/main" id="{A83B9255-9A94-490B-918C-03496559D1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Rectangle 84">
              <a:extLst>
                <a:ext uri="{FF2B5EF4-FFF2-40B4-BE49-F238E27FC236}">
                  <a16:creationId xmlns:a16="http://schemas.microsoft.com/office/drawing/2014/main" id="{FDC16690-7183-46FF-9A01-773261B2B2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" name="Rectangle 85">
              <a:extLst>
                <a:ext uri="{FF2B5EF4-FFF2-40B4-BE49-F238E27FC236}">
                  <a16:creationId xmlns:a16="http://schemas.microsoft.com/office/drawing/2014/main" id="{A071A763-B904-493E-9B99-B1C517C2FD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9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" name="Rectangle 86">
              <a:extLst>
                <a:ext uri="{FF2B5EF4-FFF2-40B4-BE49-F238E27FC236}">
                  <a16:creationId xmlns:a16="http://schemas.microsoft.com/office/drawing/2014/main" id="{B0308EE1-C860-4115-B68B-28B42B4895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3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9" name="Rectangle 87">
              <a:extLst>
                <a:ext uri="{FF2B5EF4-FFF2-40B4-BE49-F238E27FC236}">
                  <a16:creationId xmlns:a16="http://schemas.microsoft.com/office/drawing/2014/main" id="{02DE8591-4B48-4725-9C9A-091DBAABBD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7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" name="Text Box 88">
              <a:extLst>
                <a:ext uri="{FF2B5EF4-FFF2-40B4-BE49-F238E27FC236}">
                  <a16:creationId xmlns:a16="http://schemas.microsoft.com/office/drawing/2014/main" id="{E6F0291A-BFEE-4E5F-B5A8-EEBF526D74A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" y="3729"/>
              <a:ext cx="720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EB6E19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+mn-cs"/>
                </a:rPr>
                <a:t>Tree[]</a:t>
              </a:r>
            </a:p>
          </p:txBody>
        </p:sp>
        <p:sp>
          <p:nvSpPr>
            <p:cNvPr id="41" name="Text Box 89">
              <a:extLst>
                <a:ext uri="{FF2B5EF4-FFF2-40B4-BE49-F238E27FC236}">
                  <a16:creationId xmlns:a16="http://schemas.microsoft.com/office/drawing/2014/main" id="{3A2B38CC-EDD2-40BF-B448-B2D3BF35C8C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6" y="3972"/>
              <a:ext cx="240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EB6E19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+mn-cs"/>
                </a:rPr>
                <a:t>0</a:t>
              </a:r>
            </a:p>
          </p:txBody>
        </p:sp>
        <p:sp>
          <p:nvSpPr>
            <p:cNvPr id="42" name="Text Box 90">
              <a:extLst>
                <a:ext uri="{FF2B5EF4-FFF2-40B4-BE49-F238E27FC236}">
                  <a16:creationId xmlns:a16="http://schemas.microsoft.com/office/drawing/2014/main" id="{19E68C8D-980E-4F2E-9FBB-493568E3243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66" y="3972"/>
              <a:ext cx="240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EB6E19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43" name="Text Box 91">
              <a:extLst>
                <a:ext uri="{FF2B5EF4-FFF2-40B4-BE49-F238E27FC236}">
                  <a16:creationId xmlns:a16="http://schemas.microsoft.com/office/drawing/2014/main" id="{65C7636F-DFDF-4912-A965-664EE323741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66" y="3972"/>
              <a:ext cx="384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EB6E19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+mn-cs"/>
                </a:rPr>
                <a:t>10</a:t>
              </a:r>
            </a:p>
          </p:txBody>
        </p:sp>
      </p:grpSp>
      <p:sp>
        <p:nvSpPr>
          <p:cNvPr id="44" name="Text Box 89">
            <a:extLst>
              <a:ext uri="{FF2B5EF4-FFF2-40B4-BE49-F238E27FC236}">
                <a16:creationId xmlns:a16="http://schemas.microsoft.com/office/drawing/2014/main" id="{F1850885-88BC-40E3-90BF-A4B5C9B263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59946" y="2766328"/>
            <a:ext cx="381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25</a:t>
            </a:r>
          </a:p>
        </p:txBody>
      </p:sp>
      <p:sp>
        <p:nvSpPr>
          <p:cNvPr id="45" name="Text Box 89">
            <a:extLst>
              <a:ext uri="{FF2B5EF4-FFF2-40B4-BE49-F238E27FC236}">
                <a16:creationId xmlns:a16="http://schemas.microsoft.com/office/drawing/2014/main" id="{63D04E65-93AC-4BD5-B83C-FEBE29F981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03437" y="2766328"/>
            <a:ext cx="381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</a:t>
            </a:r>
          </a:p>
        </p:txBody>
      </p:sp>
      <p:sp>
        <p:nvSpPr>
          <p:cNvPr id="46" name="Text Box 89">
            <a:extLst>
              <a:ext uri="{FF2B5EF4-FFF2-40B4-BE49-F238E27FC236}">
                <a16:creationId xmlns:a16="http://schemas.microsoft.com/office/drawing/2014/main" id="{1473857E-7616-433C-9FCA-B240B32940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74912" y="2768979"/>
            <a:ext cx="381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51</a:t>
            </a:r>
          </a:p>
        </p:txBody>
      </p:sp>
      <p:sp>
        <p:nvSpPr>
          <p:cNvPr id="47" name="Text Box 89">
            <a:extLst>
              <a:ext uri="{FF2B5EF4-FFF2-40B4-BE49-F238E27FC236}">
                <a16:creationId xmlns:a16="http://schemas.microsoft.com/office/drawing/2014/main" id="{CF6AB42E-6665-4643-8B91-9F84C8357D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2116" y="2738490"/>
            <a:ext cx="381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14</a:t>
            </a:r>
          </a:p>
        </p:txBody>
      </p:sp>
      <p:sp>
        <p:nvSpPr>
          <p:cNvPr id="48" name="Text Box 89">
            <a:extLst>
              <a:ext uri="{FF2B5EF4-FFF2-40B4-BE49-F238E27FC236}">
                <a16:creationId xmlns:a16="http://schemas.microsoft.com/office/drawing/2014/main" id="{FE1C018A-6D75-43E6-8CCD-7C24518024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05885" y="2738490"/>
            <a:ext cx="381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65</a:t>
            </a:r>
          </a:p>
        </p:txBody>
      </p:sp>
      <p:sp>
        <p:nvSpPr>
          <p:cNvPr id="49" name="Text Box 91">
            <a:extLst>
              <a:ext uri="{FF2B5EF4-FFF2-40B4-BE49-F238E27FC236}">
                <a16:creationId xmlns:a16="http://schemas.microsoft.com/office/drawing/2014/main" id="{711DD5D0-17AB-435D-B022-B1BEEBFFAF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72853" y="1213826"/>
            <a:ext cx="6096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</a:t>
            </a:r>
          </a:p>
        </p:txBody>
      </p:sp>
      <p:sp>
        <p:nvSpPr>
          <p:cNvPr id="50" name="Text Box 91">
            <a:extLst>
              <a:ext uri="{FF2B5EF4-FFF2-40B4-BE49-F238E27FC236}">
                <a16:creationId xmlns:a16="http://schemas.microsoft.com/office/drawing/2014/main" id="{F42E05D7-3E59-445A-AF1C-066B4282CA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37317" y="2136579"/>
            <a:ext cx="6096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</a:t>
            </a:r>
          </a:p>
        </p:txBody>
      </p:sp>
      <p:sp>
        <p:nvSpPr>
          <p:cNvPr id="51" name="Text Box 91">
            <a:extLst>
              <a:ext uri="{FF2B5EF4-FFF2-40B4-BE49-F238E27FC236}">
                <a16:creationId xmlns:a16="http://schemas.microsoft.com/office/drawing/2014/main" id="{C1136A25-2F26-4A0F-B7C6-434715063B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18907" y="2119020"/>
            <a:ext cx="6096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</a:t>
            </a:r>
          </a:p>
        </p:txBody>
      </p:sp>
      <p:sp>
        <p:nvSpPr>
          <p:cNvPr id="52" name="Text Box 91">
            <a:extLst>
              <a:ext uri="{FF2B5EF4-FFF2-40B4-BE49-F238E27FC236}">
                <a16:creationId xmlns:a16="http://schemas.microsoft.com/office/drawing/2014/main" id="{AD4C0280-36FC-48AD-BAF5-F34B490FCB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67710" y="3558378"/>
            <a:ext cx="6096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6</a:t>
            </a:r>
          </a:p>
        </p:txBody>
      </p:sp>
      <p:sp>
        <p:nvSpPr>
          <p:cNvPr id="53" name="Text Box 91">
            <a:extLst>
              <a:ext uri="{FF2B5EF4-FFF2-40B4-BE49-F238E27FC236}">
                <a16:creationId xmlns:a16="http://schemas.microsoft.com/office/drawing/2014/main" id="{E9878A8A-D1BC-444B-AB26-1FA1047C9F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080277" y="3445662"/>
            <a:ext cx="6096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7</a:t>
            </a:r>
          </a:p>
        </p:txBody>
      </p:sp>
      <p:sp>
        <p:nvSpPr>
          <p:cNvPr id="54" name="Text Box 90">
            <a:extLst>
              <a:ext uri="{FF2B5EF4-FFF2-40B4-BE49-F238E27FC236}">
                <a16:creationId xmlns:a16="http://schemas.microsoft.com/office/drawing/2014/main" id="{DEBD5179-8724-4FD8-927A-6DB8B674B9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013549" y="1014435"/>
            <a:ext cx="1832369" cy="5155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Parent, i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Child, 2i, 2i+1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88D94B5-5870-499F-BCA0-9EE80EB92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28</a:t>
            </a:fld>
            <a:endParaRPr lang="en-US"/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498126DF-E11C-4DD0-AE73-63BD09C3ABC3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6" name="Picture 2">
              <a:extLst>
                <a:ext uri="{FF2B5EF4-FFF2-40B4-BE49-F238E27FC236}">
                  <a16:creationId xmlns:a16="http://schemas.microsoft.com/office/drawing/2014/main" id="{BC5A9442-13B3-4A79-8F67-C1F2F5BF2DF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7" name="Picture 56" descr="Logo COP3530">
              <a:extLst>
                <a:ext uri="{FF2B5EF4-FFF2-40B4-BE49-F238E27FC236}">
                  <a16:creationId xmlns:a16="http://schemas.microsoft.com/office/drawing/2014/main" id="{CF71C25B-9A0F-463B-B7FE-9B827596ED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10743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9D5D4F-8054-48EF-9170-C7D04C6E7DC6}"/>
              </a:ext>
            </a:extLst>
          </p:cNvPr>
          <p:cNvSpPr txBox="1"/>
          <p:nvPr/>
        </p:nvSpPr>
        <p:spPr>
          <a:xfrm>
            <a:off x="578855" y="2521189"/>
            <a:ext cx="110342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Binary Search Trees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83D34E6-7320-4930-ACED-58CF6DB18BAE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C28D0EAC-2EF8-4DEF-8BC6-5CA0B5E28B4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Logo COP3530">
              <a:extLst>
                <a:ext uri="{FF2B5EF4-FFF2-40B4-BE49-F238E27FC236}">
                  <a16:creationId xmlns:a16="http://schemas.microsoft.com/office/drawing/2014/main" id="{101A9694-52E8-47D7-BF5B-4C61B9A1C11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56443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0" y="1690688"/>
            <a:ext cx="10128739" cy="11356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0081E2"/>
                </a:solidFill>
                <a:latin typeface="Gotham Bold" pitchFamily="50" charset="0"/>
              </a:rPr>
              <a:t>A tree is a rooted, directed, acyclic structure. It has three properties: </a:t>
            </a: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one root</a:t>
            </a:r>
            <a:r>
              <a:rPr lang="en-US" sz="2400" dirty="0">
                <a:solidFill>
                  <a:srgbClr val="0081E2"/>
                </a:solidFill>
                <a:latin typeface="Gotham Bold" pitchFamily="50" charset="0"/>
              </a:rPr>
              <a:t>; </a:t>
            </a: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each node has one parent</a:t>
            </a:r>
            <a:r>
              <a:rPr lang="en-US" sz="2400" dirty="0">
                <a:solidFill>
                  <a:srgbClr val="0081E2"/>
                </a:solidFill>
                <a:latin typeface="Gotham Bold" pitchFamily="50" charset="0"/>
              </a:rPr>
              <a:t>; and </a:t>
            </a: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no cycles</a:t>
            </a:r>
            <a:r>
              <a:rPr lang="en-US" sz="2400" dirty="0">
                <a:solidFill>
                  <a:srgbClr val="0081E2"/>
                </a:solidFill>
                <a:latin typeface="Gotham Bold" pitchFamily="50" charset="0"/>
              </a:rPr>
              <a:t>.</a:t>
            </a:r>
            <a:endParaRPr lang="en-US" sz="2000" dirty="0">
              <a:solidFill>
                <a:srgbClr val="0081E2"/>
              </a:solidFill>
              <a:latin typeface="Gotham Bold" pitchFamily="50" charset="0"/>
            </a:endParaRPr>
          </a:p>
        </p:txBody>
      </p:sp>
      <p:pic>
        <p:nvPicPr>
          <p:cNvPr id="6" name="Graphic 5" descr="Deciduous tree">
            <a:extLst>
              <a:ext uri="{FF2B5EF4-FFF2-40B4-BE49-F238E27FC236}">
                <a16:creationId xmlns:a16="http://schemas.microsoft.com/office/drawing/2014/main" id="{70FA877C-A1DC-403A-ABD8-5957BB9A69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34495" y="4417971"/>
            <a:ext cx="1921639" cy="1921639"/>
          </a:xfrm>
          <a:prstGeom prst="rect">
            <a:avLst/>
          </a:prstGeom>
        </p:spPr>
      </p:pic>
      <p:pic>
        <p:nvPicPr>
          <p:cNvPr id="8" name="Graphic 7" descr="Forest scene">
            <a:extLst>
              <a:ext uri="{FF2B5EF4-FFF2-40B4-BE49-F238E27FC236}">
                <a16:creationId xmlns:a16="http://schemas.microsoft.com/office/drawing/2014/main" id="{B8D7E956-D8F5-43B7-AC87-2E9AAB88DA4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449825" y="4539281"/>
            <a:ext cx="2042683" cy="2042683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51C63346-35E8-4152-BDC2-3944D68ECB65}"/>
              </a:ext>
            </a:extLst>
          </p:cNvPr>
          <p:cNvGrpSpPr/>
          <p:nvPr/>
        </p:nvGrpSpPr>
        <p:grpSpPr>
          <a:xfrm>
            <a:off x="3522783" y="3294742"/>
            <a:ext cx="4465404" cy="3044868"/>
            <a:chOff x="6888396" y="2122444"/>
            <a:chExt cx="4465404" cy="3044868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77DFAC5F-A964-4C95-AF7C-B7EF6BE3E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4230D380-2AE3-4281-A7C3-6F4AAF1A73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48284FA-57F8-4B7C-8B4B-106F1240D4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8AABDFC8-ECDC-4979-9545-FEE229C0BC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BA31E9F2-876D-45BF-B69F-D2035A95F9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9B71EB90-CBB0-4567-8340-57BD67547B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A27FFE12-4FB6-4015-8B16-43F997BA57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3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5CA2A586-F837-4D35-B485-4CC34F6202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3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3025D92D-9F77-44C1-B762-E48AC23261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5" idx="0"/>
            </p:cNvCxnSpPr>
            <p:nvPr/>
          </p:nvCxnSpPr>
          <p:spPr>
            <a:xfrm>
              <a:off x="9196973" y="2762524"/>
              <a:ext cx="4498" cy="413234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5463C07C-9ABA-4A98-825C-65A90D8ED3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3" idx="5"/>
              <a:endCxn id="16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825107D9-CB45-46D6-BDC6-6DE82D0866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BFDC9BC5-1A53-438F-A28C-32151F3491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4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Oval 24">
            <a:extLst>
              <a:ext uri="{FF2B5EF4-FFF2-40B4-BE49-F238E27FC236}">
                <a16:creationId xmlns:a16="http://schemas.microsoft.com/office/drawing/2014/main" id="{ED29B7A6-1FF1-4C5F-8FE8-68C7141EAF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515818" y="4348056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Gotham Bold" pitchFamily="50" charset="0"/>
              </a:rPr>
              <a:t>15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A2C28E-C8B5-4DCB-BFB7-E9F768B49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3</a:t>
            </a:fld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3946C72-CA63-4EE2-81B4-6E9774513FF7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7" name="Picture 2">
              <a:extLst>
                <a:ext uri="{FF2B5EF4-FFF2-40B4-BE49-F238E27FC236}">
                  <a16:creationId xmlns:a16="http://schemas.microsoft.com/office/drawing/2014/main" id="{D30D6F9C-3710-4442-AB21-DBE0AF4B22B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27" descr="Logo COP3530">
              <a:extLst>
                <a:ext uri="{FF2B5EF4-FFF2-40B4-BE49-F238E27FC236}">
                  <a16:creationId xmlns:a16="http://schemas.microsoft.com/office/drawing/2014/main" id="{236947F2-C747-49B5-B986-0581973D7A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6664380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Gotham Bold" pitchFamily="50" charset="0"/>
              </a:rPr>
              <a:t>Binary Search Tree (BST): Dictionary</a:t>
            </a:r>
          </a:p>
        </p:txBody>
      </p:sp>
      <p:pic>
        <p:nvPicPr>
          <p:cNvPr id="16" name="Picture 2" descr="BST of words">
            <a:extLst>
              <a:ext uri="{FF2B5EF4-FFF2-40B4-BE49-F238E27FC236}">
                <a16:creationId xmlns:a16="http://schemas.microsoft.com/office/drawing/2014/main" id="{DC863E96-567C-4BF1-8CED-7064A45393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055286" y="2190104"/>
            <a:ext cx="7875982" cy="29567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7A6A5B0-190B-4CC0-A2B9-B2D80F87D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30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D19A7CD-59F2-4F8F-A2C7-8C39ED9D2D25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B83BEF9A-2DC3-49AF-8F65-788D7079170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6" descr="Logo COP3530">
              <a:extLst>
                <a:ext uri="{FF2B5EF4-FFF2-40B4-BE49-F238E27FC236}">
                  <a16:creationId xmlns:a16="http://schemas.microsoft.com/office/drawing/2014/main" id="{C1EB0F3B-0C47-46B0-B63B-323AF182A4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482746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Binary Search Tree: C++ Node Class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3E7F3E-4912-4FEA-B34E-7E95D57C3114}"/>
              </a:ext>
            </a:extLst>
          </p:cNvPr>
          <p:cNvSpPr txBox="1">
            <a:spLocks/>
          </p:cNvSpPr>
          <p:nvPr/>
        </p:nvSpPr>
        <p:spPr>
          <a:xfrm>
            <a:off x="3535756" y="4209732"/>
            <a:ext cx="12370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j-ea"/>
              <a:cs typeface="+mj-cs"/>
            </a:endParaRPr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114791FF-B412-4873-8267-9326980CAF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44617" y="3212979"/>
            <a:ext cx="3366306" cy="3297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600" dirty="0">
                <a:solidFill>
                  <a:srgbClr val="0081E2"/>
                </a:solidFill>
                <a:latin typeface="Consolas" panose="020B0609020204030204" pitchFamily="49" charset="0"/>
              </a:rPr>
              <a:t> </a:t>
            </a:r>
            <a:r>
              <a:rPr lang="en-US" altLang="en-US" sz="160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en-US" sz="1600" dirty="0">
                <a:solidFill>
                  <a:srgbClr val="0081E2"/>
                </a:solidFill>
                <a:latin typeface="Consolas" panose="020B0609020204030204" pitchFamily="49" charset="0"/>
              </a:rPr>
              <a:t>Prints: </a:t>
            </a:r>
            <a:r>
              <a:rPr lang="en-US" altLang="en-US" sz="1600" dirty="0">
                <a:solidFill>
                  <a:srgbClr val="EB6E19"/>
                </a:solidFill>
                <a:latin typeface="Consolas" panose="020B0609020204030204" pitchFamily="49" charset="0"/>
              </a:rPr>
              <a:t>200 100 100 100 100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F4A67249-5435-44E0-A96D-5DA8B7C63E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7487093"/>
              </p:ext>
            </p:extLst>
          </p:nvPr>
        </p:nvGraphicFramePr>
        <p:xfrm>
          <a:off x="1838690" y="1645637"/>
          <a:ext cx="378179" cy="194506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78179">
                  <a:extLst>
                    <a:ext uri="{9D8B030D-6E8A-4147-A177-3AD203B41FA5}">
                      <a16:colId xmlns:a16="http://schemas.microsoft.com/office/drawing/2014/main" val="2652359085"/>
                    </a:ext>
                  </a:extLst>
                </a:gridCol>
              </a:tblGrid>
              <a:tr h="1199813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71500" algn="l"/>
                        </a:tabLst>
                      </a:pP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01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02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03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04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05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06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07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81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81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81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81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2061028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0F9BF771-19C6-4CBA-B24F-2F392D69E2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7561017"/>
              </p:ext>
            </p:extLst>
          </p:nvPr>
        </p:nvGraphicFramePr>
        <p:xfrm>
          <a:off x="2216869" y="1645637"/>
          <a:ext cx="7519984" cy="1945069"/>
        </p:xfrm>
        <a:graphic>
          <a:graphicData uri="http://schemas.openxmlformats.org/drawingml/2006/table">
            <a:tbl>
              <a:tblPr>
                <a:solidFill>
                  <a:srgbClr val="000000"/>
                </a:solidFill>
                <a:tableStyleId>{5C22544A-7EE6-4342-B048-85BDC9FD1C3A}</a:tableStyleId>
              </a:tblPr>
              <a:tblGrid>
                <a:gridCol w="7519984">
                  <a:extLst>
                    <a:ext uri="{9D8B030D-6E8A-4147-A177-3AD203B41FA5}">
                      <a16:colId xmlns:a16="http://schemas.microsoft.com/office/drawing/2014/main" val="3829240360"/>
                    </a:ext>
                  </a:extLst>
                </a:gridCol>
              </a:tblGrid>
              <a:tr h="1199813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class </a:t>
                      </a:r>
                      <a:r>
                        <a:rPr lang="en-US" sz="1600" baseline="0" dirty="0" err="1">
                          <a:solidFill>
                            <a:srgbClr val="EB6E19"/>
                          </a:solidFill>
                          <a:effectLst/>
                          <a:latin typeface="Consolas" panose="020B0609020204030204" pitchFamily="49" charset="0"/>
                        </a:rPr>
                        <a:t>TreeNode</a:t>
                      </a: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{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public: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 int </a:t>
                      </a:r>
                      <a:r>
                        <a:rPr lang="en-US" sz="16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val</a:t>
                      </a: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;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 </a:t>
                      </a:r>
                      <a:r>
                        <a:rPr lang="en-US" sz="1600" baseline="0" dirty="0" err="1">
                          <a:solidFill>
                            <a:srgbClr val="EB6E19"/>
                          </a:solidFill>
                          <a:effectLst/>
                          <a:latin typeface="Consolas" panose="020B0609020204030204" pitchFamily="49" charset="0"/>
                        </a:rPr>
                        <a:t>TreeNode</a:t>
                      </a: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*left;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 </a:t>
                      </a:r>
                      <a:r>
                        <a:rPr lang="en-US" sz="1600" baseline="0" dirty="0" err="1">
                          <a:solidFill>
                            <a:srgbClr val="EB6E19"/>
                          </a:solidFill>
                          <a:effectLst/>
                          <a:latin typeface="Consolas" panose="020B0609020204030204" pitchFamily="49" charset="0"/>
                        </a:rPr>
                        <a:t>TreeNode</a:t>
                      </a: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*right;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 </a:t>
                      </a:r>
                      <a:r>
                        <a:rPr lang="en-US" sz="1600" baseline="0" dirty="0" err="1">
                          <a:solidFill>
                            <a:srgbClr val="EB6E19"/>
                          </a:solidFill>
                          <a:effectLst/>
                          <a:latin typeface="Consolas" panose="020B0609020204030204" pitchFamily="49" charset="0"/>
                        </a:rPr>
                        <a:t>TreeNode</a:t>
                      </a: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(int x) : </a:t>
                      </a:r>
                      <a:r>
                        <a:rPr lang="en-US" sz="16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val</a:t>
                      </a: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(x), left(</a:t>
                      </a:r>
                      <a:r>
                        <a:rPr lang="en-US" sz="16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nullptr</a:t>
                      </a: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), right(</a:t>
                      </a:r>
                      <a:r>
                        <a:rPr lang="en-US" sz="16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nullptr</a:t>
                      </a: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) {}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};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81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81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81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81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2061028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9E1ACD8C-E1ED-452A-BD76-E716DF7EC604}"/>
              </a:ext>
            </a:extLst>
          </p:cNvPr>
          <p:cNvSpPr/>
          <p:nvPr/>
        </p:nvSpPr>
        <p:spPr>
          <a:xfrm>
            <a:off x="4264409" y="6154321"/>
            <a:ext cx="377539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rgbClr val="0081E2"/>
                </a:solidFill>
                <a:latin typeface="Consolas" panose="020B06090202040302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https://onlinegdb.com/BygDgQCjI</a:t>
            </a:r>
            <a:r>
              <a:rPr lang="en-US" sz="1600" dirty="0">
                <a:solidFill>
                  <a:srgbClr val="0081E2"/>
                </a:solidFill>
                <a:latin typeface="Consolas" panose="020B0609020204030204" pitchFamily="49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CCD637-A026-452F-9162-C6F8B2A70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31</a:t>
            </a:fld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3B7F4559-74B6-4797-9879-89A5C7532BBE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EAE76C55-C399-48EC-896D-7F25AFFC920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14" descr="Logo COP3530">
              <a:extLst>
                <a:ext uri="{FF2B5EF4-FFF2-40B4-BE49-F238E27FC236}">
                  <a16:creationId xmlns:a16="http://schemas.microsoft.com/office/drawing/2014/main" id="{66DB07C5-623B-4010-BA26-72E3CF63261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5693371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Binary Search Tree Search 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494F35B-C940-4EE2-B6C8-5EEB16CEE287}"/>
              </a:ext>
            </a:extLst>
          </p:cNvPr>
          <p:cNvGrpSpPr/>
          <p:nvPr/>
        </p:nvGrpSpPr>
        <p:grpSpPr>
          <a:xfrm>
            <a:off x="6888396" y="2122444"/>
            <a:ext cx="3825324" cy="3044868"/>
            <a:chOff x="6888396" y="2122444"/>
            <a:chExt cx="3825324" cy="3044868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DAE6524-2463-4377-B4A8-9B0BED14A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11AF9F2-93BF-4B2B-B972-F7B8E6ED7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CC101B4-3918-4F0D-BC26-FF3E6E7DAC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371D825-DB9B-4E0B-9682-F1C0FC7A1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BE2B0158-8958-4AC4-811C-181BB65CDB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1849FC2-6B94-4476-944C-0172A2C728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34</a:t>
              </a: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E23A6EB2-64A7-4C50-8FCF-6368CB1977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6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380EA01D-E955-4363-8603-5A3DD6C22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DD22D0D3-A569-4030-80D0-83A5C2002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33090B76-BC16-458E-B02A-414818167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5"/>
              <a:endCxn id="29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EA080124-0822-457E-951A-9757FEDC49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7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Picture 15" descr="BST Search Algorithm">
            <a:extLst>
              <a:ext uri="{FF2B5EF4-FFF2-40B4-BE49-F238E27FC236}">
                <a16:creationId xmlns:a16="http://schemas.microsoft.com/office/drawing/2014/main" id="{22726176-F32C-447C-A738-5C52686CD4C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1589" y="2208827"/>
            <a:ext cx="5307176" cy="309585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7F53E3A-932E-459B-876A-BB940E86A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32</a:t>
            </a:fld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59B637D-BA32-411B-9659-C18C5B4BDDBE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9" name="Picture 2">
              <a:extLst>
                <a:ext uri="{FF2B5EF4-FFF2-40B4-BE49-F238E27FC236}">
                  <a16:creationId xmlns:a16="http://schemas.microsoft.com/office/drawing/2014/main" id="{8E171557-F5FC-4E74-B28A-B714139DACC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20" descr="Logo COP3530">
              <a:extLst>
                <a:ext uri="{FF2B5EF4-FFF2-40B4-BE49-F238E27FC236}">
                  <a16:creationId xmlns:a16="http://schemas.microsoft.com/office/drawing/2014/main" id="{895FDEEE-9179-491F-9C68-6490A5CDF2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8231869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Binary Search Tree Insertion 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494F35B-C940-4EE2-B6C8-5EEB16CEE287}"/>
              </a:ext>
            </a:extLst>
          </p:cNvPr>
          <p:cNvGrpSpPr/>
          <p:nvPr/>
        </p:nvGrpSpPr>
        <p:grpSpPr>
          <a:xfrm>
            <a:off x="6888396" y="2122444"/>
            <a:ext cx="3825324" cy="3044868"/>
            <a:chOff x="6888396" y="2122444"/>
            <a:chExt cx="3825324" cy="3044868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DAE6524-2463-4377-B4A8-9B0BED14A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11AF9F2-93BF-4B2B-B972-F7B8E6ED7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CC101B4-3918-4F0D-BC26-FF3E6E7DAC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371D825-DB9B-4E0B-9682-F1C0FC7A1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BE2B0158-8958-4AC4-811C-181BB65CDB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1849FC2-6B94-4476-944C-0172A2C728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34</a:t>
              </a: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E23A6EB2-64A7-4C50-8FCF-6368CB1977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6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380EA01D-E955-4363-8603-5A3DD6C22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DD22D0D3-A569-4030-80D0-83A5C2002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33090B76-BC16-458E-B02A-414818167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5"/>
              <a:endCxn id="29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EA080124-0822-457E-951A-9757FEDC49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7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Picture 6" descr="BST Insertion Pseudocode">
            <a:extLst>
              <a:ext uri="{FF2B5EF4-FFF2-40B4-BE49-F238E27FC236}">
                <a16:creationId xmlns:a16="http://schemas.microsoft.com/office/drawing/2014/main" id="{C178C535-B913-49A8-A1C0-BD3FCA3AC2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8696" y="2089355"/>
            <a:ext cx="5283141" cy="2242114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FC113F1-255F-4281-8DB1-855B6DA431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33</a:t>
            </a:fld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02ACB95-671B-475B-A5CB-5C162804C653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9" name="Picture 2">
              <a:extLst>
                <a:ext uri="{FF2B5EF4-FFF2-40B4-BE49-F238E27FC236}">
                  <a16:creationId xmlns:a16="http://schemas.microsoft.com/office/drawing/2014/main" id="{54B48353-ECB8-4CFD-A1FB-815CC4E2F96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20" descr="Logo COP3530">
              <a:extLst>
                <a:ext uri="{FF2B5EF4-FFF2-40B4-BE49-F238E27FC236}">
                  <a16:creationId xmlns:a16="http://schemas.microsoft.com/office/drawing/2014/main" id="{8FEDFF00-53F1-4AD1-9164-E4D4D1C3120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4432091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Binary Search Tree: C++ Insert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3E7F3E-4912-4FEA-B34E-7E95D57C3114}"/>
              </a:ext>
            </a:extLst>
          </p:cNvPr>
          <p:cNvSpPr txBox="1">
            <a:spLocks/>
          </p:cNvSpPr>
          <p:nvPr/>
        </p:nvSpPr>
        <p:spPr>
          <a:xfrm>
            <a:off x="3535756" y="4209732"/>
            <a:ext cx="12370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j-ea"/>
              <a:cs typeface="+mj-cs"/>
            </a:endParaRPr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114791FF-B412-4873-8267-9326980CAF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44617" y="3212979"/>
            <a:ext cx="3366306" cy="3297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600" dirty="0">
                <a:solidFill>
                  <a:srgbClr val="0081E2"/>
                </a:solidFill>
                <a:latin typeface="Consolas" panose="020B0609020204030204" pitchFamily="49" charset="0"/>
              </a:rPr>
              <a:t> </a:t>
            </a:r>
            <a:r>
              <a:rPr lang="en-US" altLang="en-US" sz="160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en-US" sz="1600" dirty="0">
                <a:solidFill>
                  <a:srgbClr val="0081E2"/>
                </a:solidFill>
                <a:latin typeface="Consolas" panose="020B0609020204030204" pitchFamily="49" charset="0"/>
              </a:rPr>
              <a:t>Prints: </a:t>
            </a:r>
            <a:r>
              <a:rPr lang="en-US" altLang="en-US" sz="1600" dirty="0">
                <a:solidFill>
                  <a:srgbClr val="EB6E19"/>
                </a:solidFill>
                <a:latin typeface="Consolas" panose="020B0609020204030204" pitchFamily="49" charset="0"/>
              </a:rPr>
              <a:t>200 100 100 100 100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F4A67249-5435-44E0-A96D-5DA8B7C63E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8001912"/>
              </p:ext>
            </p:extLst>
          </p:nvPr>
        </p:nvGraphicFramePr>
        <p:xfrm>
          <a:off x="1838690" y="1645637"/>
          <a:ext cx="378179" cy="440093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78179">
                  <a:extLst>
                    <a:ext uri="{9D8B030D-6E8A-4147-A177-3AD203B41FA5}">
                      <a16:colId xmlns:a16="http://schemas.microsoft.com/office/drawing/2014/main" val="2652359085"/>
                    </a:ext>
                  </a:extLst>
                </a:gridCol>
              </a:tblGrid>
              <a:tr h="1199813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71500" algn="l"/>
                        </a:tabLs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01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02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03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04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05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06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07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08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09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10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11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12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13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14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15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16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17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18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81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81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81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81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2061028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0F9BF771-19C6-4CBA-B24F-2F392D69E2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802054"/>
              </p:ext>
            </p:extLst>
          </p:nvPr>
        </p:nvGraphicFramePr>
        <p:xfrm>
          <a:off x="2216869" y="1645637"/>
          <a:ext cx="7519984" cy="4400931"/>
        </p:xfrm>
        <a:graphic>
          <a:graphicData uri="http://schemas.openxmlformats.org/drawingml/2006/table">
            <a:tbl>
              <a:tblPr>
                <a:solidFill>
                  <a:srgbClr val="000000"/>
                </a:solidFill>
                <a:tableStyleId>{5C22544A-7EE6-4342-B048-85BDC9FD1C3A}</a:tableStyleId>
              </a:tblPr>
              <a:tblGrid>
                <a:gridCol w="7519984">
                  <a:extLst>
                    <a:ext uri="{9D8B030D-6E8A-4147-A177-3AD203B41FA5}">
                      <a16:colId xmlns:a16="http://schemas.microsoft.com/office/drawing/2014/main" val="3829240360"/>
                    </a:ext>
                  </a:extLst>
                </a:gridCol>
              </a:tblGrid>
              <a:tr h="1199813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class </a:t>
                      </a:r>
                      <a:r>
                        <a:rPr lang="en-US" sz="1400" baseline="0" dirty="0" err="1">
                          <a:solidFill>
                            <a:srgbClr val="EB6E19"/>
                          </a:solidFill>
                          <a:effectLst/>
                          <a:latin typeface="Consolas" panose="020B0609020204030204" pitchFamily="49" charset="0"/>
                        </a:rPr>
                        <a:t>TreeNode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{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public: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 int </a:t>
                      </a:r>
                      <a:r>
                        <a:rPr lang="en-US" sz="14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val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;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 </a:t>
                      </a:r>
                      <a:r>
                        <a:rPr lang="en-US" sz="1400" baseline="0" dirty="0" err="1">
                          <a:solidFill>
                            <a:srgbClr val="EB6E19"/>
                          </a:solidFill>
                          <a:effectLst/>
                          <a:latin typeface="Consolas" panose="020B0609020204030204" pitchFamily="49" charset="0"/>
                        </a:rPr>
                        <a:t>TreeNode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*left;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 </a:t>
                      </a:r>
                      <a:r>
                        <a:rPr lang="en-US" sz="1400" baseline="0" dirty="0" err="1">
                          <a:solidFill>
                            <a:srgbClr val="EB6E19"/>
                          </a:solidFill>
                          <a:effectLst/>
                          <a:latin typeface="Consolas" panose="020B0609020204030204" pitchFamily="49" charset="0"/>
                        </a:rPr>
                        <a:t>TreeNode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*right;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 </a:t>
                      </a:r>
                      <a:r>
                        <a:rPr lang="en-US" sz="1400" baseline="0" dirty="0" err="1">
                          <a:solidFill>
                            <a:srgbClr val="EB6E19"/>
                          </a:solidFill>
                          <a:effectLst/>
                          <a:latin typeface="Consolas" panose="020B0609020204030204" pitchFamily="49" charset="0"/>
                        </a:rPr>
                        <a:t>TreeNode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(int x) : </a:t>
                      </a:r>
                      <a:r>
                        <a:rPr lang="en-US" sz="14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val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(x), left(</a:t>
                      </a:r>
                      <a:r>
                        <a:rPr lang="en-US" sz="14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nullptr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), right(</a:t>
                      </a:r>
                      <a:r>
                        <a:rPr lang="en-US" sz="14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nullptr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) {}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};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baseline="0" dirty="0">
                        <a:solidFill>
                          <a:schemeClr val="bg1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 err="1">
                          <a:solidFill>
                            <a:srgbClr val="EB6E19"/>
                          </a:solidFill>
                          <a:effectLst/>
                          <a:latin typeface="Consolas" panose="020B0609020204030204" pitchFamily="49" charset="0"/>
                        </a:rPr>
                        <a:t>TreeNode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* </a:t>
                      </a:r>
                      <a:r>
                        <a:rPr lang="en-US" sz="1400" baseline="0" dirty="0">
                          <a:solidFill>
                            <a:srgbClr val="0081E2"/>
                          </a:solidFill>
                          <a:effectLst/>
                          <a:latin typeface="Consolas" panose="020B0609020204030204" pitchFamily="49" charset="0"/>
                        </a:rPr>
                        <a:t>insert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400" baseline="0" dirty="0" err="1">
                          <a:solidFill>
                            <a:srgbClr val="EB6E19"/>
                          </a:solidFill>
                          <a:effectLst/>
                          <a:latin typeface="Consolas" panose="020B0609020204030204" pitchFamily="49" charset="0"/>
                        </a:rPr>
                        <a:t>TreeNode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* root, int key)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{</a:t>
                      </a:r>
                    </a:p>
                    <a:p>
                      <a:pPr marL="914400" marR="0" lvl="2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if (root == </a:t>
                      </a:r>
                      <a:r>
                        <a:rPr lang="en-US" sz="14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nullptr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) 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      return new </a:t>
                      </a:r>
                      <a:r>
                        <a:rPr lang="en-US" sz="1400" baseline="0" dirty="0" err="1">
                          <a:solidFill>
                            <a:srgbClr val="EB6E19"/>
                          </a:solidFill>
                          <a:effectLst/>
                          <a:latin typeface="Consolas" panose="020B0609020204030204" pitchFamily="49" charset="0"/>
                        </a:rPr>
                        <a:t>TreeNode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(key);   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  if (key &lt; root-&gt;</a:t>
                      </a:r>
                      <a:r>
                        <a:rPr lang="en-US" sz="14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val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)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      root-&gt;left = </a:t>
                      </a:r>
                      <a:r>
                        <a:rPr lang="en-US" sz="1400" baseline="0" dirty="0">
                          <a:solidFill>
                            <a:srgbClr val="0081E2"/>
                          </a:solidFill>
                          <a:effectLst/>
                          <a:latin typeface="Consolas" panose="020B0609020204030204" pitchFamily="49" charset="0"/>
                        </a:rPr>
                        <a:t>insert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(root-&gt;left, key);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  else 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      root-&gt;right = </a:t>
                      </a:r>
                      <a:r>
                        <a:rPr lang="en-US" sz="1400" baseline="0" dirty="0">
                          <a:solidFill>
                            <a:srgbClr val="0081E2"/>
                          </a:solidFill>
                          <a:effectLst/>
                          <a:latin typeface="Consolas" panose="020B0609020204030204" pitchFamily="49" charset="0"/>
                        </a:rPr>
                        <a:t>insert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(root-&gt;right, key);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  return root;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}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81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81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81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81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2061028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9E1ACD8C-E1ED-452A-BD76-E716DF7EC604}"/>
              </a:ext>
            </a:extLst>
          </p:cNvPr>
          <p:cNvSpPr/>
          <p:nvPr/>
        </p:nvSpPr>
        <p:spPr>
          <a:xfrm>
            <a:off x="4089164" y="6262664"/>
            <a:ext cx="377539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rgbClr val="0081E2"/>
                </a:solidFill>
                <a:latin typeface="Consolas" panose="020B06090202040302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https://onlinegdb.com/BygDgQCjI</a:t>
            </a:r>
            <a:r>
              <a:rPr lang="en-US" sz="1600" dirty="0">
                <a:solidFill>
                  <a:srgbClr val="0081E2"/>
                </a:solidFill>
                <a:latin typeface="Consolas" panose="020B0609020204030204" pitchFamily="49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EBA6FB-06D8-410F-8517-DA0A6C749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34</a:t>
            </a:fld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71B460A5-90DB-4C85-8460-D9311CEDEBFC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0B8845E1-6CD6-4888-A514-8240217CB0E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14" descr="Logo COP3530">
              <a:extLst>
                <a:ext uri="{FF2B5EF4-FFF2-40B4-BE49-F238E27FC236}">
                  <a16:creationId xmlns:a16="http://schemas.microsoft.com/office/drawing/2014/main" id="{6479AE15-4104-40B6-BD6F-7715D5492D4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9254938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Binary Search Tree Deletion 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494F35B-C940-4EE2-B6C8-5EEB16CEE287}"/>
              </a:ext>
            </a:extLst>
          </p:cNvPr>
          <p:cNvGrpSpPr/>
          <p:nvPr/>
        </p:nvGrpSpPr>
        <p:grpSpPr>
          <a:xfrm>
            <a:off x="6888396" y="2122444"/>
            <a:ext cx="3825324" cy="3044868"/>
            <a:chOff x="6888396" y="2122444"/>
            <a:chExt cx="3825324" cy="3044868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DAE6524-2463-4377-B4A8-9B0BED14A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11AF9F2-93BF-4B2B-B972-F7B8E6ED7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CC101B4-3918-4F0D-BC26-FF3E6E7DAC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371D825-DB9B-4E0B-9682-F1C0FC7A1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BE2B0158-8958-4AC4-811C-181BB65CDB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1849FC2-6B94-4476-944C-0172A2C728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34</a:t>
              </a: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E23A6EB2-64A7-4C50-8FCF-6368CB1977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6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380EA01D-E955-4363-8603-5A3DD6C22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DD22D0D3-A569-4030-80D0-83A5C2002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33090B76-BC16-458E-B02A-414818167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5"/>
              <a:endCxn id="29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EA080124-0822-457E-951A-9757FEDC49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7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Picture 6" descr="BST Deletion Pseudocode">
            <a:extLst>
              <a:ext uri="{FF2B5EF4-FFF2-40B4-BE49-F238E27FC236}">
                <a16:creationId xmlns:a16="http://schemas.microsoft.com/office/drawing/2014/main" id="{D492D94E-C914-4111-A997-D1564DB610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6387" y="1831220"/>
            <a:ext cx="4555888" cy="4024708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C0307E3-A2F2-406D-AC8D-7CABAE282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35</a:t>
            </a:fld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5E1DF7A-45A1-4A6D-899C-8F5C358F12E2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9" name="Picture 2">
              <a:extLst>
                <a:ext uri="{FF2B5EF4-FFF2-40B4-BE49-F238E27FC236}">
                  <a16:creationId xmlns:a16="http://schemas.microsoft.com/office/drawing/2014/main" id="{44886FE8-5FA3-469D-9B7D-8D50EF9A02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20" descr="Logo COP3530">
              <a:extLst>
                <a:ext uri="{FF2B5EF4-FFF2-40B4-BE49-F238E27FC236}">
                  <a16:creationId xmlns:a16="http://schemas.microsoft.com/office/drawing/2014/main" id="{921D176A-4691-49B7-8B80-D6843FAA1A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7778262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9D5D4F-8054-48EF-9170-C7D04C6E7DC6}"/>
              </a:ext>
            </a:extLst>
          </p:cNvPr>
          <p:cNvSpPr txBox="1"/>
          <p:nvPr/>
        </p:nvSpPr>
        <p:spPr>
          <a:xfrm>
            <a:off x="578855" y="2521189"/>
            <a:ext cx="110342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Traversals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24AF92F-2F28-4074-A02E-3246C7059B12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9E9FBFE5-5EE3-4030-8B22-053BD3BE508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Logo COP3530">
              <a:extLst>
                <a:ext uri="{FF2B5EF4-FFF2-40B4-BE49-F238E27FC236}">
                  <a16:creationId xmlns:a16="http://schemas.microsoft.com/office/drawing/2014/main" id="{389E4BEF-87A4-4208-89FC-738FFCFE41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7234808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Traversals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67939" y="1519866"/>
            <a:ext cx="4880377" cy="659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0081E2"/>
                </a:solidFill>
                <a:latin typeface="Gotham Bold" pitchFamily="50" charset="0"/>
              </a:rPr>
              <a:t>Visiting each node in the tree</a:t>
            </a:r>
          </a:p>
          <a:p>
            <a:pPr>
              <a:lnSpc>
                <a:spcPct val="150000"/>
              </a:lnSpc>
            </a:pPr>
            <a:endParaRPr lang="en-US" sz="300" dirty="0">
              <a:solidFill>
                <a:srgbClr val="0081E2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EB6E19"/>
                </a:solidFill>
                <a:latin typeface="Gotham Bold" pitchFamily="50" charset="0"/>
              </a:rPr>
              <a:t>Depth First Strategy</a:t>
            </a:r>
          </a:p>
          <a:p>
            <a:pPr marL="1371600" lvl="2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 err="1">
                <a:solidFill>
                  <a:schemeClr val="bg1"/>
                </a:solidFill>
                <a:latin typeface="Gotham Bold" pitchFamily="50" charset="0"/>
              </a:rPr>
              <a:t>Inorder</a:t>
            </a: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  <a:p>
            <a:pPr marL="1371600" lvl="2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Preorder</a:t>
            </a:r>
          </a:p>
          <a:p>
            <a:pPr marL="1371600" lvl="2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 err="1">
                <a:solidFill>
                  <a:schemeClr val="bg1"/>
                </a:solidFill>
                <a:latin typeface="Gotham Bold" pitchFamily="50" charset="0"/>
              </a:rPr>
              <a:t>Postorder</a:t>
            </a: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500" dirty="0">
              <a:solidFill>
                <a:srgbClr val="EB6E19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EB6E19"/>
                </a:solidFill>
                <a:latin typeface="Gotham Bold" pitchFamily="50" charset="0"/>
              </a:rPr>
              <a:t>Breadth First Strategy</a:t>
            </a:r>
          </a:p>
          <a:p>
            <a:pPr lvl="0">
              <a:lnSpc>
                <a:spcPct val="150000"/>
              </a:lnSpc>
            </a:pPr>
            <a:endParaRPr lang="en-US" sz="1400" dirty="0">
              <a:solidFill>
                <a:srgbClr val="0081E2"/>
              </a:solidFill>
              <a:latin typeface="Gotham Bold" pitchFamily="50" charset="0"/>
            </a:endParaRPr>
          </a:p>
          <a:p>
            <a:pPr lvl="0">
              <a:lnSpc>
                <a:spcPct val="150000"/>
              </a:lnSpc>
            </a:pPr>
            <a:r>
              <a:rPr lang="en-US" sz="2400" dirty="0">
                <a:solidFill>
                  <a:srgbClr val="0081E2"/>
                </a:solidFill>
                <a:latin typeface="Gotham Bold" pitchFamily="50" charset="0"/>
              </a:rPr>
              <a:t>Traversal vs Search</a:t>
            </a:r>
          </a:p>
          <a:p>
            <a:pPr lvl="1">
              <a:lnSpc>
                <a:spcPct val="150000"/>
              </a:lnSpc>
            </a:pPr>
            <a:endParaRPr lang="en-US" sz="200" dirty="0">
              <a:solidFill>
                <a:srgbClr val="EB6E19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EB6E19"/>
                </a:solidFill>
                <a:latin typeface="Gotham Bold" pitchFamily="50" charset="0"/>
              </a:rPr>
              <a:t>Traversal requires you to visit each node; Not necessarily in search</a:t>
            </a:r>
          </a:p>
          <a:p>
            <a:pPr lvl="1">
              <a:lnSpc>
                <a:spcPct val="150000"/>
              </a:lnSpc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62F0753-217A-4CA8-B1E0-9BC39C94419A}"/>
              </a:ext>
            </a:extLst>
          </p:cNvPr>
          <p:cNvGrpSpPr/>
          <p:nvPr/>
        </p:nvGrpSpPr>
        <p:grpSpPr>
          <a:xfrm>
            <a:off x="6367640" y="1409011"/>
            <a:ext cx="4547047" cy="4489289"/>
            <a:chOff x="6166673" y="2122444"/>
            <a:chExt cx="4547047" cy="4489289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312CB395-C109-48EC-9D88-A43F738318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C8BF612B-D8EB-43C5-940B-EA38069A5D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3B2DDDA4-9447-417D-BB74-5C7219B6F0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339B2B9A-3787-4810-9D71-628D0B5555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DFD6B626-A2DC-4183-A60A-00777A1D6C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16256A5B-4F02-482A-A532-4A4D738FF3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1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11B96042-B1D5-4267-B7FC-FC2BA7560A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1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063F74AF-2D9B-4329-B23D-4F401F09A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1" idx="5"/>
              <a:endCxn id="24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711EFF52-BB17-443D-800B-BFBB6187C5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2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29F83E5B-C26C-46BE-A752-469D6F82F5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166673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74A4EE16-1776-48F9-8AB4-303428B81C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528476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</a:t>
              </a:r>
            </a:p>
          </p:txBody>
        </p: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AFBDA591-E364-4009-B092-43FC5DEE26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38762" y="5123624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7F958B29-BC09-4272-90D6-E3E4629B3C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0" idx="0"/>
            </p:cNvCxnSpPr>
            <p:nvPr/>
          </p:nvCxnSpPr>
          <p:spPr>
            <a:xfrm>
              <a:off x="7434738" y="5123624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205B61-3CD4-46CD-84E0-D1EF77118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37</a:t>
            </a:fld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B888493-534E-4D89-AE77-660A97F5527D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6" name="Picture 2">
              <a:extLst>
                <a:ext uri="{FF2B5EF4-FFF2-40B4-BE49-F238E27FC236}">
                  <a16:creationId xmlns:a16="http://schemas.microsoft.com/office/drawing/2014/main" id="{ABA30F29-99AC-4551-A080-5E20A7E766A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26" descr="Logo COP3530">
              <a:extLst>
                <a:ext uri="{FF2B5EF4-FFF2-40B4-BE49-F238E27FC236}">
                  <a16:creationId xmlns:a16="http://schemas.microsoft.com/office/drawing/2014/main" id="{60F231C6-1C49-45E9-92C0-EC75983C5D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3162215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Traversals: </a:t>
            </a:r>
            <a:r>
              <a:rPr lang="en-US" dirty="0" err="1">
                <a:solidFill>
                  <a:schemeClr val="bg1"/>
                </a:solidFill>
                <a:latin typeface="Gotham Bold" pitchFamily="50" charset="0"/>
              </a:rPr>
              <a:t>Inorder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81726" cy="329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Strategy</a:t>
            </a:r>
          </a:p>
          <a:p>
            <a:pPr>
              <a:lnSpc>
                <a:spcPct val="150000"/>
              </a:lnSpc>
            </a:pPr>
            <a:endParaRPr lang="en-US" sz="600" dirty="0">
              <a:solidFill>
                <a:srgbClr val="0081E2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Left Subtree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Root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Right Subtree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119A60B-3B86-4EBF-9163-370E1A9079D8}"/>
              </a:ext>
            </a:extLst>
          </p:cNvPr>
          <p:cNvGrpSpPr/>
          <p:nvPr/>
        </p:nvGrpSpPr>
        <p:grpSpPr>
          <a:xfrm>
            <a:off x="6367640" y="1409011"/>
            <a:ext cx="4547047" cy="4489289"/>
            <a:chOff x="6166673" y="2122444"/>
            <a:chExt cx="4547047" cy="4489289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3705683-AEFD-408E-B51A-BA1CF990D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12248FA-E3EE-4C57-9DC1-512CE2413D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6E905F8E-C01A-4F08-A6A4-FB3C6D117F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19E33634-8313-4C68-8B39-1D4969902C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4017AF50-6DD9-4D0A-9A18-6EA51F05DD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E95C51B3-48B2-4163-A3F6-22038B92F7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5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4A0177C1-C3B8-4EFC-A577-3B7ACC3E87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856C756F-91EF-4F16-8090-F767F02E2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5"/>
              <a:endCxn id="48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F0D6AF91-12B2-4668-90B2-F3B429B9B3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6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CDC2AB51-25EB-4740-8E00-FF18CC4621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166673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1BF5660-A867-4135-9232-15294D67C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528476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</a:t>
              </a:r>
            </a:p>
          </p:txBody>
        </p: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226007A2-7B6C-44AE-A243-E90D8E4A5D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38762" y="5123624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15F89443-0B6C-414C-82C8-6FCE1A62C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54" idx="0"/>
            </p:cNvCxnSpPr>
            <p:nvPr/>
          </p:nvCxnSpPr>
          <p:spPr>
            <a:xfrm>
              <a:off x="7434738" y="5123624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7" name="Picture 4" descr="Inorder traversal algorithm">
            <a:extLst>
              <a:ext uri="{FF2B5EF4-FFF2-40B4-BE49-F238E27FC236}">
                <a16:creationId xmlns:a16="http://schemas.microsoft.com/office/drawing/2014/main" id="{467CD085-F355-43C3-9182-E58972E73C2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20" r="34626"/>
          <a:stretch/>
        </p:blipFill>
        <p:spPr bwMode="auto">
          <a:xfrm>
            <a:off x="3049809" y="4243158"/>
            <a:ext cx="1778560" cy="2008976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8" name="Rectangle 57">
            <a:extLst>
              <a:ext uri="{FF2B5EF4-FFF2-40B4-BE49-F238E27FC236}">
                <a16:creationId xmlns:a16="http://schemas.microsoft.com/office/drawing/2014/main" id="{E6F6EF95-3AAA-4676-9F8A-899D17DBD0A2}"/>
              </a:ext>
            </a:extLst>
          </p:cNvPr>
          <p:cNvSpPr/>
          <p:nvPr/>
        </p:nvSpPr>
        <p:spPr>
          <a:xfrm>
            <a:off x="7557196" y="6147921"/>
            <a:ext cx="30973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2, 5, 6, 12, 14, 25, 51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DDECD1-F64F-455E-8007-0C5CA195B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38</a:t>
            </a:fld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E2F8FC6-36BF-4C0B-A0D5-B3C3EAAFE0D7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EB203A14-47D0-4894-9319-0EB7F5D0F30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2530B282-2469-4B60-B8E4-4EF2235316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1637023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3600" dirty="0">
                <a:solidFill>
                  <a:schemeClr val="bg1"/>
                </a:solidFill>
                <a:latin typeface="Gotham Bold" pitchFamily="50" charset="0"/>
              </a:rPr>
              <a:t>Binary Search Tree: C++ </a:t>
            </a:r>
            <a:r>
              <a:rPr lang="en-US" sz="3600" dirty="0" err="1">
                <a:solidFill>
                  <a:schemeClr val="bg1"/>
                </a:solidFill>
                <a:latin typeface="Gotham Bold" pitchFamily="50" charset="0"/>
              </a:rPr>
              <a:t>Inorder</a:t>
            </a:r>
            <a:r>
              <a:rPr lang="en-US" sz="3600" dirty="0">
                <a:solidFill>
                  <a:schemeClr val="bg1"/>
                </a:solidFill>
                <a:latin typeface="Gotham Bold" pitchFamily="50" charset="0"/>
              </a:rPr>
              <a:t> Traversal</a:t>
            </a: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36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3E7F3E-4912-4FEA-B34E-7E95D57C3114}"/>
              </a:ext>
            </a:extLst>
          </p:cNvPr>
          <p:cNvSpPr txBox="1">
            <a:spLocks/>
          </p:cNvSpPr>
          <p:nvPr/>
        </p:nvSpPr>
        <p:spPr>
          <a:xfrm>
            <a:off x="3535756" y="4209732"/>
            <a:ext cx="12370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j-ea"/>
              <a:cs typeface="+mj-cs"/>
            </a:endParaRPr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114791FF-B412-4873-8267-9326980CAF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44617" y="3212979"/>
            <a:ext cx="3366306" cy="3297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600" dirty="0">
                <a:solidFill>
                  <a:srgbClr val="0081E2"/>
                </a:solidFill>
                <a:latin typeface="Consolas" panose="020B0609020204030204" pitchFamily="49" charset="0"/>
              </a:rPr>
              <a:t> </a:t>
            </a:r>
            <a:r>
              <a:rPr lang="en-US" altLang="en-US" sz="160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en-US" sz="1600" dirty="0">
                <a:solidFill>
                  <a:srgbClr val="0081E2"/>
                </a:solidFill>
                <a:latin typeface="Consolas" panose="020B0609020204030204" pitchFamily="49" charset="0"/>
              </a:rPr>
              <a:t>Prints: </a:t>
            </a:r>
            <a:r>
              <a:rPr lang="en-US" altLang="en-US" sz="1600" dirty="0">
                <a:solidFill>
                  <a:srgbClr val="EB6E19"/>
                </a:solidFill>
                <a:latin typeface="Consolas" panose="020B0609020204030204" pitchFamily="49" charset="0"/>
              </a:rPr>
              <a:t>200 100 100 100 100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F4A67249-5435-44E0-A96D-5DA8B7C63E9C}"/>
              </a:ext>
            </a:extLst>
          </p:cNvPr>
          <p:cNvGraphicFramePr>
            <a:graphicFrameLocks noGrp="1"/>
          </p:cNvGraphicFramePr>
          <p:nvPr/>
        </p:nvGraphicFramePr>
        <p:xfrm>
          <a:off x="1838690" y="1645637"/>
          <a:ext cx="378179" cy="464629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78179">
                  <a:extLst>
                    <a:ext uri="{9D8B030D-6E8A-4147-A177-3AD203B41FA5}">
                      <a16:colId xmlns:a16="http://schemas.microsoft.com/office/drawing/2014/main" val="2652359085"/>
                    </a:ext>
                  </a:extLst>
                </a:gridCol>
              </a:tblGrid>
              <a:tr h="1199813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71500" algn="l"/>
                        </a:tabLs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01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02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03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04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05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06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07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08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09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10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11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12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13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14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15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16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17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18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19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81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81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81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81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2061028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0F9BF771-19C6-4CBA-B24F-2F392D69E2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>
            <a:graphicFrameLocks noGrp="1"/>
          </p:cNvGraphicFramePr>
          <p:nvPr/>
        </p:nvGraphicFramePr>
        <p:xfrm>
          <a:off x="2216869" y="1645637"/>
          <a:ext cx="7519984" cy="4646295"/>
        </p:xfrm>
        <a:graphic>
          <a:graphicData uri="http://schemas.openxmlformats.org/drawingml/2006/table">
            <a:tbl>
              <a:tblPr>
                <a:solidFill>
                  <a:srgbClr val="000000"/>
                </a:solidFill>
                <a:tableStyleId>{5C22544A-7EE6-4342-B048-85BDC9FD1C3A}</a:tableStyleId>
              </a:tblPr>
              <a:tblGrid>
                <a:gridCol w="7519984">
                  <a:extLst>
                    <a:ext uri="{9D8B030D-6E8A-4147-A177-3AD203B41FA5}">
                      <a16:colId xmlns:a16="http://schemas.microsoft.com/office/drawing/2014/main" val="3829240360"/>
                    </a:ext>
                  </a:extLst>
                </a:gridCol>
              </a:tblGrid>
              <a:tr h="1199813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class </a:t>
                      </a:r>
                      <a:r>
                        <a:rPr lang="en-US" sz="1400" baseline="0" dirty="0" err="1">
                          <a:solidFill>
                            <a:srgbClr val="EB6E19"/>
                          </a:solidFill>
                          <a:effectLst/>
                          <a:latin typeface="Consolas" panose="020B0609020204030204" pitchFamily="49" charset="0"/>
                        </a:rPr>
                        <a:t>TreeNode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{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public: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 int </a:t>
                      </a:r>
                      <a:r>
                        <a:rPr lang="en-US" sz="14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val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;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 </a:t>
                      </a:r>
                      <a:r>
                        <a:rPr lang="en-US" sz="1400" baseline="0" dirty="0" err="1">
                          <a:solidFill>
                            <a:srgbClr val="EB6E19"/>
                          </a:solidFill>
                          <a:effectLst/>
                          <a:latin typeface="Consolas" panose="020B0609020204030204" pitchFamily="49" charset="0"/>
                        </a:rPr>
                        <a:t>TreeNode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*left;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 </a:t>
                      </a:r>
                      <a:r>
                        <a:rPr lang="en-US" sz="1400" baseline="0" dirty="0" err="1">
                          <a:solidFill>
                            <a:srgbClr val="EB6E19"/>
                          </a:solidFill>
                          <a:effectLst/>
                          <a:latin typeface="Consolas" panose="020B0609020204030204" pitchFamily="49" charset="0"/>
                        </a:rPr>
                        <a:t>TreeNode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*right;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 </a:t>
                      </a:r>
                      <a:r>
                        <a:rPr lang="en-US" sz="1400" baseline="0" dirty="0" err="1">
                          <a:solidFill>
                            <a:srgbClr val="EB6E19"/>
                          </a:solidFill>
                          <a:effectLst/>
                          <a:latin typeface="Consolas" panose="020B0609020204030204" pitchFamily="49" charset="0"/>
                        </a:rPr>
                        <a:t>TreeNode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(int x) : </a:t>
                      </a:r>
                      <a:r>
                        <a:rPr lang="en-US" sz="14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val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(x), left(</a:t>
                      </a:r>
                      <a:r>
                        <a:rPr lang="en-US" sz="14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nullptr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), right(</a:t>
                      </a:r>
                      <a:r>
                        <a:rPr lang="en-US" sz="14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nullptr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) {}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};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baseline="0" dirty="0">
                        <a:solidFill>
                          <a:schemeClr val="bg1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void </a:t>
                      </a:r>
                      <a:r>
                        <a:rPr lang="en-US" sz="1400" baseline="0" dirty="0" err="1">
                          <a:solidFill>
                            <a:srgbClr val="0081E2"/>
                          </a:solidFill>
                          <a:effectLst/>
                          <a:latin typeface="Consolas" panose="020B0609020204030204" pitchFamily="49" charset="0"/>
                        </a:rPr>
                        <a:t>inorder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400" baseline="0" dirty="0" err="1">
                          <a:solidFill>
                            <a:srgbClr val="EB6E19"/>
                          </a:solidFill>
                          <a:effectLst/>
                          <a:latin typeface="Consolas" panose="020B0609020204030204" pitchFamily="49" charset="0"/>
                        </a:rPr>
                        <a:t>TreeNode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* head)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{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  if(head==NULL)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      </a:t>
                      </a:r>
                      <a:r>
                        <a:rPr lang="en-US" sz="14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cout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&lt;&lt;"";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  else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  {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      </a:t>
                      </a:r>
                      <a:r>
                        <a:rPr lang="en-US" sz="1400" baseline="0" dirty="0" err="1">
                          <a:solidFill>
                            <a:srgbClr val="0081E2"/>
                          </a:solidFill>
                          <a:effectLst/>
                          <a:latin typeface="Consolas" panose="020B0609020204030204" pitchFamily="49" charset="0"/>
                        </a:rPr>
                        <a:t>inorder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(head-&gt;left);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      </a:t>
                      </a:r>
                      <a:r>
                        <a:rPr lang="en-US" sz="14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cout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&lt;&lt;head-&gt;</a:t>
                      </a:r>
                      <a:r>
                        <a:rPr lang="en-US" sz="14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val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&lt;&lt;" ";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      </a:t>
                      </a:r>
                      <a:r>
                        <a:rPr lang="en-US" sz="1400" baseline="0" dirty="0" err="1">
                          <a:solidFill>
                            <a:srgbClr val="0081E2"/>
                          </a:solidFill>
                          <a:effectLst/>
                          <a:latin typeface="Consolas" panose="020B0609020204030204" pitchFamily="49" charset="0"/>
                        </a:rPr>
                        <a:t>inorder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(head-&gt;right);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  }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}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81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81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81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81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2061028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9E1ACD8C-E1ED-452A-BD76-E716DF7EC604}"/>
              </a:ext>
            </a:extLst>
          </p:cNvPr>
          <p:cNvSpPr/>
          <p:nvPr/>
        </p:nvSpPr>
        <p:spPr>
          <a:xfrm>
            <a:off x="4284506" y="6417592"/>
            <a:ext cx="377539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rgbClr val="0081E2"/>
                </a:solidFill>
                <a:latin typeface="Consolas" panose="020B06090202040302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https://onlinegdb.com/BygDgQCjI</a:t>
            </a:r>
            <a:r>
              <a:rPr lang="en-US" sz="1600" dirty="0">
                <a:solidFill>
                  <a:srgbClr val="0081E2"/>
                </a:solidFill>
                <a:latin typeface="Consolas" panose="020B0609020204030204" pitchFamily="49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63C5B0-9B58-452B-A859-956AA9FD4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39</a:t>
            </a:fld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F5BACB9-4DAA-4C58-8ECF-3E67B2F1307C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03383721-447C-4D42-A201-1C215A94C7E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14" descr="Logo COP3530">
              <a:extLst>
                <a:ext uri="{FF2B5EF4-FFF2-40B4-BE49-F238E27FC236}">
                  <a16:creationId xmlns:a16="http://schemas.microsoft.com/office/drawing/2014/main" id="{1D230126-291B-4142-BF3D-36894B799FF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411553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Use Cases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764150" y="1322639"/>
            <a:ext cx="6139543" cy="55353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en-US" sz="800" dirty="0">
              <a:solidFill>
                <a:srgbClr val="0081E2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800" dirty="0">
                <a:solidFill>
                  <a:srgbClr val="EB6E19"/>
                </a:solidFill>
                <a:latin typeface="Gotham Bold" pitchFamily="50" charset="0"/>
              </a:rPr>
              <a:t>Family Trees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800" dirty="0">
                <a:solidFill>
                  <a:srgbClr val="EB6E19"/>
                </a:solidFill>
                <a:latin typeface="Gotham Bold" pitchFamily="50" charset="0"/>
              </a:rPr>
              <a:t>Decision Trees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800" dirty="0">
                <a:solidFill>
                  <a:srgbClr val="EB6E19"/>
                </a:solidFill>
                <a:latin typeface="Gotham Bold" pitchFamily="50" charset="0"/>
              </a:rPr>
              <a:t>File Systems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800" dirty="0">
                <a:solidFill>
                  <a:srgbClr val="EB6E19"/>
                </a:solidFill>
                <a:latin typeface="Gotham Bold" pitchFamily="50" charset="0"/>
              </a:rPr>
              <a:t>Expression Trees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800" dirty="0">
                <a:solidFill>
                  <a:srgbClr val="EB6E19"/>
                </a:solidFill>
                <a:latin typeface="Gotham Bold" pitchFamily="50" charset="0"/>
              </a:rPr>
              <a:t>Search Trees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800" dirty="0">
              <a:solidFill>
                <a:srgbClr val="EB6E19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8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36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9E3D9E-9329-445E-B82A-7AB210BF1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4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10A9529-CF6B-4F3D-982E-B6A2A576262F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24C654D3-5D39-4B99-A8B6-9CD3B77B80A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6" descr="Logo COP3530">
              <a:extLst>
                <a:ext uri="{FF2B5EF4-FFF2-40B4-BE49-F238E27FC236}">
                  <a16:creationId xmlns:a16="http://schemas.microsoft.com/office/drawing/2014/main" id="{49A1AAE2-DBDE-44D0-8D2B-7DFBCB5150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6892E30A-6383-40BF-B3A5-3830421F3C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30564" y="1296897"/>
            <a:ext cx="3179527" cy="211177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4E5D7AA-471A-4B92-80D0-4E3CE59CA95E}"/>
              </a:ext>
            </a:extLst>
          </p:cNvPr>
          <p:cNvSpPr txBox="1"/>
          <p:nvPr/>
        </p:nvSpPr>
        <p:spPr>
          <a:xfrm>
            <a:off x="7243006" y="3531590"/>
            <a:ext cx="3842655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0081E2"/>
                </a:solidFill>
                <a:latin typeface="Consolas" panose="020B0609020204030204" pitchFamily="49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https://commons.wikimedia.org/wiki/File:Black_family_tapestry_as_seen_at_Harry_Potter_Experience.jpg</a:t>
            </a:r>
            <a:r>
              <a:rPr lang="en-US" sz="1000" dirty="0">
                <a:solidFill>
                  <a:srgbClr val="0081E2"/>
                </a:solidFill>
                <a:latin typeface="Consolas" panose="020B0609020204030204" pitchFamily="49" charset="0"/>
              </a:rPr>
              <a:t> </a:t>
            </a:r>
          </a:p>
        </p:txBody>
      </p:sp>
      <p:graphicFrame>
        <p:nvGraphicFramePr>
          <p:cNvPr id="13" name="Diagram 12">
            <a:extLst>
              <a:ext uri="{FF2B5EF4-FFF2-40B4-BE49-F238E27FC236}">
                <a16:creationId xmlns:a16="http://schemas.microsoft.com/office/drawing/2014/main" id="{8BF31748-E559-4848-A6F1-0C5FAB7063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45323100"/>
              </p:ext>
            </p:extLst>
          </p:nvPr>
        </p:nvGraphicFramePr>
        <p:xfrm>
          <a:off x="4321232" y="4320170"/>
          <a:ext cx="6418664" cy="22206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76520040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Traversals: Preorder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81726" cy="329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Strategy</a:t>
            </a:r>
          </a:p>
          <a:p>
            <a:pPr>
              <a:lnSpc>
                <a:spcPct val="150000"/>
              </a:lnSpc>
            </a:pPr>
            <a:endParaRPr lang="en-US" sz="600" dirty="0">
              <a:solidFill>
                <a:srgbClr val="0081E2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Root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Left Subtree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Right Subtree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119A60B-3B86-4EBF-9163-370E1A9079D8}"/>
              </a:ext>
            </a:extLst>
          </p:cNvPr>
          <p:cNvGrpSpPr/>
          <p:nvPr/>
        </p:nvGrpSpPr>
        <p:grpSpPr>
          <a:xfrm>
            <a:off x="6367640" y="1409011"/>
            <a:ext cx="4547047" cy="4489289"/>
            <a:chOff x="6166673" y="2122444"/>
            <a:chExt cx="4547047" cy="4489289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3705683-AEFD-408E-B51A-BA1CF990D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12248FA-E3EE-4C57-9DC1-512CE2413D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6E905F8E-C01A-4F08-A6A4-FB3C6D117F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19E33634-8313-4C68-8B39-1D4969902C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4017AF50-6DD9-4D0A-9A18-6EA51F05DD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E95C51B3-48B2-4163-A3F6-22038B92F7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5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4A0177C1-C3B8-4EFC-A577-3B7ACC3E87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856C756F-91EF-4F16-8090-F767F02E2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5"/>
              <a:endCxn id="48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F0D6AF91-12B2-4668-90B2-F3B429B9B3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6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CDC2AB51-25EB-4740-8E00-FF18CC4621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166673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1BF5660-A867-4135-9232-15294D67C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528476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</a:t>
              </a:r>
            </a:p>
          </p:txBody>
        </p: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226007A2-7B6C-44AE-A243-E90D8E4A5D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38762" y="5123624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15F89443-0B6C-414C-82C8-6FCE1A62C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54" idx="0"/>
            </p:cNvCxnSpPr>
            <p:nvPr/>
          </p:nvCxnSpPr>
          <p:spPr>
            <a:xfrm>
              <a:off x="7434738" y="5123624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9" name="Picture 4" descr="Pseudocode for preorder traversal">
            <a:extLst>
              <a:ext uri="{FF2B5EF4-FFF2-40B4-BE49-F238E27FC236}">
                <a16:creationId xmlns:a16="http://schemas.microsoft.com/office/drawing/2014/main" id="{427295DB-731E-431F-9588-A194459F7CE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67139"/>
          <a:stretch/>
        </p:blipFill>
        <p:spPr bwMode="auto">
          <a:xfrm>
            <a:off x="2887082" y="4253732"/>
            <a:ext cx="1795449" cy="2008976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2A86FFA9-0034-4125-B2FD-D01781D9C265}"/>
              </a:ext>
            </a:extLst>
          </p:cNvPr>
          <p:cNvSpPr/>
          <p:nvPr/>
        </p:nvSpPr>
        <p:spPr>
          <a:xfrm>
            <a:off x="7557196" y="6147921"/>
            <a:ext cx="30973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25, 12, 5, 2, 6, 14, 51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3189C3-1E5B-44E9-948C-0D04CA3FB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40</a:t>
            </a:fld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F6594F9-E36D-4207-B867-07AADB1AC89A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69B182B4-22D4-4B0E-BC0B-2AE4BFC6D7A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E895CF13-94CF-4A58-8B38-6B8EBDDF6EC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5457486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Traversals: </a:t>
            </a:r>
            <a:r>
              <a:rPr lang="en-US" dirty="0" err="1">
                <a:solidFill>
                  <a:schemeClr val="bg1"/>
                </a:solidFill>
                <a:latin typeface="Gotham Bold" pitchFamily="50" charset="0"/>
              </a:rPr>
              <a:t>Postorder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81726" cy="37564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Strategy</a:t>
            </a:r>
          </a:p>
          <a:p>
            <a:pPr>
              <a:lnSpc>
                <a:spcPct val="150000"/>
              </a:lnSpc>
            </a:pPr>
            <a:endParaRPr lang="en-US" sz="600" dirty="0">
              <a:solidFill>
                <a:srgbClr val="0081E2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Left Subtree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Right Subtree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Root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119A60B-3B86-4EBF-9163-370E1A9079D8}"/>
              </a:ext>
            </a:extLst>
          </p:cNvPr>
          <p:cNvGrpSpPr/>
          <p:nvPr/>
        </p:nvGrpSpPr>
        <p:grpSpPr>
          <a:xfrm>
            <a:off x="6367640" y="1409011"/>
            <a:ext cx="4547047" cy="4489289"/>
            <a:chOff x="6166673" y="2122444"/>
            <a:chExt cx="4547047" cy="4489289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3705683-AEFD-408E-B51A-BA1CF990D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12248FA-E3EE-4C57-9DC1-512CE2413D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6E905F8E-C01A-4F08-A6A4-FB3C6D117F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19E33634-8313-4C68-8B39-1D4969902C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4017AF50-6DD9-4D0A-9A18-6EA51F05DD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E95C51B3-48B2-4163-A3F6-22038B92F7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5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4A0177C1-C3B8-4EFC-A577-3B7ACC3E87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856C756F-91EF-4F16-8090-F767F02E2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5"/>
              <a:endCxn id="48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F0D6AF91-12B2-4668-90B2-F3B429B9B3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6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CDC2AB51-25EB-4740-8E00-FF18CC4621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166673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1BF5660-A867-4135-9232-15294D67C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528476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</a:t>
              </a:r>
            </a:p>
          </p:txBody>
        </p: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226007A2-7B6C-44AE-A243-E90D8E4A5D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38762" y="5123624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15F89443-0B6C-414C-82C8-6FCE1A62C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54" idx="0"/>
            </p:cNvCxnSpPr>
            <p:nvPr/>
          </p:nvCxnSpPr>
          <p:spPr>
            <a:xfrm>
              <a:off x="7434738" y="5123624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9" name="Picture 4" descr="Pseudocode for postorder  traversal">
            <a:extLst>
              <a:ext uri="{FF2B5EF4-FFF2-40B4-BE49-F238E27FC236}">
                <a16:creationId xmlns:a16="http://schemas.microsoft.com/office/drawing/2014/main" id="{427295DB-731E-431F-9588-A194459F7CE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371" t="-806" r="767" b="806"/>
          <a:stretch/>
        </p:blipFill>
        <p:spPr bwMode="auto">
          <a:xfrm>
            <a:off x="2505245" y="4253732"/>
            <a:ext cx="1795449" cy="2008976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960E2EB5-EA28-4CB5-A8AD-76299D711161}"/>
              </a:ext>
            </a:extLst>
          </p:cNvPr>
          <p:cNvSpPr/>
          <p:nvPr/>
        </p:nvSpPr>
        <p:spPr>
          <a:xfrm>
            <a:off x="7557196" y="6147921"/>
            <a:ext cx="30973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2, 6, 5, 14, 12, 51, 25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BFF136-B843-4AA9-93AA-76775B26A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41</a:t>
            </a:fld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175D0E77-BEE0-4FE0-B800-B607A78C56D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65629821-3E5F-4E83-B364-622BD8BBA0C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085C09AD-B36A-471A-B443-6837ADF3BE4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2050599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Traversals: Euler Tour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67939" y="1519866"/>
            <a:ext cx="4880377" cy="44027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0081E2"/>
                </a:solidFill>
                <a:latin typeface="Gotham Bold" pitchFamily="50" charset="0"/>
              </a:rPr>
              <a:t>Visiting each node in the tree</a:t>
            </a:r>
          </a:p>
          <a:p>
            <a:pPr>
              <a:lnSpc>
                <a:spcPct val="150000"/>
              </a:lnSpc>
            </a:pPr>
            <a:endParaRPr lang="en-US" sz="300" dirty="0">
              <a:solidFill>
                <a:srgbClr val="0081E2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EB6E19"/>
                </a:solidFill>
                <a:latin typeface="Gotham Bold" pitchFamily="50" charset="0"/>
              </a:rPr>
              <a:t>Depth First Strategy</a:t>
            </a:r>
          </a:p>
          <a:p>
            <a:pPr marL="1371600" lvl="2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Preorder (down arrow)</a:t>
            </a:r>
          </a:p>
          <a:p>
            <a:pPr marL="1371600" lvl="2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 err="1">
                <a:solidFill>
                  <a:schemeClr val="bg1"/>
                </a:solidFill>
                <a:latin typeface="Gotham Bold" pitchFamily="50" charset="0"/>
              </a:rPr>
              <a:t>Inorder</a:t>
            </a: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 (horizontal arrow)</a:t>
            </a:r>
          </a:p>
          <a:p>
            <a:pPr marL="1371600" lvl="2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 err="1">
                <a:solidFill>
                  <a:schemeClr val="bg1"/>
                </a:solidFill>
                <a:latin typeface="Gotham Bold" pitchFamily="50" charset="0"/>
              </a:rPr>
              <a:t>Postorder</a:t>
            </a: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 (up arrow)</a:t>
            </a:r>
          </a:p>
          <a:p>
            <a:pPr marL="1371600" lvl="2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500" dirty="0">
              <a:solidFill>
                <a:srgbClr val="EB6E19"/>
              </a:solidFill>
              <a:latin typeface="Gotham Bold" pitchFamily="50" charset="0"/>
            </a:endParaRPr>
          </a:p>
          <a:p>
            <a:pPr lvl="1">
              <a:lnSpc>
                <a:spcPct val="150000"/>
              </a:lnSpc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pic>
        <p:nvPicPr>
          <p:cNvPr id="18" name="Picture 2" descr="Euler Tour">
            <a:extLst>
              <a:ext uri="{FF2B5EF4-FFF2-40B4-BE49-F238E27FC236}">
                <a16:creationId xmlns:a16="http://schemas.microsoft.com/office/drawing/2014/main" id="{A7E78450-5352-455E-B8D8-9AA7E3B9B6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647418" y="1714500"/>
            <a:ext cx="3862477" cy="3429000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E801A9-5828-4E49-A126-EE26BD8E0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42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32F8F46-2A13-46A9-A61A-268D3F17745A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16574703-82E8-46BE-8231-76A6474EF7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Logo COP3530">
              <a:extLst>
                <a:ext uri="{FF2B5EF4-FFF2-40B4-BE49-F238E27FC236}">
                  <a16:creationId xmlns:a16="http://schemas.microsoft.com/office/drawing/2014/main" id="{053F2ECE-E645-4257-923C-D513920964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1864715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Traversals: Level Order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300328" cy="329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Strategy</a:t>
            </a:r>
          </a:p>
          <a:p>
            <a:pPr>
              <a:lnSpc>
                <a:spcPct val="150000"/>
              </a:lnSpc>
            </a:pPr>
            <a:endParaRPr lang="en-US" sz="600" dirty="0">
              <a:solidFill>
                <a:srgbClr val="0081E2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Traverse all nodes in Level 0 </a:t>
            </a:r>
            <a:r>
              <a:rPr lang="en-US" sz="2000" dirty="0" err="1">
                <a:solidFill>
                  <a:srgbClr val="EB6E19"/>
                </a:solidFill>
                <a:latin typeface="Gotham Bold" pitchFamily="50" charset="0"/>
              </a:rPr>
              <a:t>upto</a:t>
            </a: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 n-1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119A60B-3B86-4EBF-9163-370E1A9079D8}"/>
              </a:ext>
            </a:extLst>
          </p:cNvPr>
          <p:cNvGrpSpPr/>
          <p:nvPr/>
        </p:nvGrpSpPr>
        <p:grpSpPr>
          <a:xfrm>
            <a:off x="6367640" y="1409011"/>
            <a:ext cx="4547047" cy="4489289"/>
            <a:chOff x="6166673" y="2122444"/>
            <a:chExt cx="4547047" cy="4489289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3705683-AEFD-408E-B51A-BA1CF990D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12248FA-E3EE-4C57-9DC1-512CE2413D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6E905F8E-C01A-4F08-A6A4-FB3C6D117F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19E33634-8313-4C68-8B39-1D4969902C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4017AF50-6DD9-4D0A-9A18-6EA51F05DD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E95C51B3-48B2-4163-A3F6-22038B92F7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5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4A0177C1-C3B8-4EFC-A577-3B7ACC3E87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856C756F-91EF-4F16-8090-F767F02E2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5"/>
              <a:endCxn id="48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F0D6AF91-12B2-4668-90B2-F3B429B9B3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6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CDC2AB51-25EB-4740-8E00-FF18CC4621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166673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1BF5660-A867-4135-9232-15294D67C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528476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</a:t>
              </a:r>
            </a:p>
          </p:txBody>
        </p: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226007A2-7B6C-44AE-A243-E90D8E4A5D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38762" y="5123624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15F89443-0B6C-414C-82C8-6FCE1A62C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54" idx="0"/>
            </p:cNvCxnSpPr>
            <p:nvPr/>
          </p:nvCxnSpPr>
          <p:spPr>
            <a:xfrm>
              <a:off x="7434738" y="5123624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960E2EB5-EA28-4CB5-A8AD-76299D711161}"/>
              </a:ext>
            </a:extLst>
          </p:cNvPr>
          <p:cNvSpPr/>
          <p:nvPr/>
        </p:nvSpPr>
        <p:spPr>
          <a:xfrm>
            <a:off x="7557196" y="6147921"/>
            <a:ext cx="30973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25, 12, 51, 5, 14, 2, 6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4787D5-4DB4-4051-B6CA-EFD6F32EA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43</a:t>
            </a:fld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018205F-454A-464B-B700-4921CA34A548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9479FF87-687D-472D-87FF-0F318961879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DC78FAE4-1DDD-4718-93DD-FA10B52006C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5043124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9D5D4F-8054-48EF-9170-C7D04C6E7DC6}"/>
              </a:ext>
            </a:extLst>
          </p:cNvPr>
          <p:cNvSpPr txBox="1"/>
          <p:nvPr/>
        </p:nvSpPr>
        <p:spPr>
          <a:xfrm>
            <a:off x="578855" y="2521189"/>
            <a:ext cx="110342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Use Cases of Traversal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0D5F87E-6ED0-400B-BDA1-7A86A824B14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D3B58136-3F3C-4ED8-913F-4885879EEF9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Logo COP3530">
              <a:extLst>
                <a:ext uri="{FF2B5EF4-FFF2-40B4-BE49-F238E27FC236}">
                  <a16:creationId xmlns:a16="http://schemas.microsoft.com/office/drawing/2014/main" id="{3254EFF1-A453-4206-9D40-D89E29DC66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6203207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 Traversal: Use Cases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1536A04-246E-4167-A8A5-76292B8B3AFF}"/>
              </a:ext>
            </a:extLst>
          </p:cNvPr>
          <p:cNvSpPr/>
          <p:nvPr/>
        </p:nvSpPr>
        <p:spPr>
          <a:xfrm>
            <a:off x="4689323" y="6354375"/>
            <a:ext cx="264848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https://sp19.datastructur.es/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AC2DE1C-A58D-4F6B-96BC-CFAED4E422C4}"/>
              </a:ext>
            </a:extLst>
          </p:cNvPr>
          <p:cNvSpPr txBox="1"/>
          <p:nvPr/>
        </p:nvSpPr>
        <p:spPr>
          <a:xfrm>
            <a:off x="1587640" y="1467059"/>
            <a:ext cx="4903596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Preorder Traversal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Printing Directory Listings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18288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pic>
        <p:nvPicPr>
          <p:cNvPr id="5" name="Picture 4" descr="Screenshot of ls command">
            <a:extLst>
              <a:ext uri="{FF2B5EF4-FFF2-40B4-BE49-F238E27FC236}">
                <a16:creationId xmlns:a16="http://schemas.microsoft.com/office/drawing/2014/main" id="{F682EAB7-3538-4DF2-8E63-9624A472E9C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5703"/>
          <a:stretch/>
        </p:blipFill>
        <p:spPr>
          <a:xfrm>
            <a:off x="1289674" y="2792622"/>
            <a:ext cx="4308523" cy="2097058"/>
          </a:xfrm>
          <a:prstGeom prst="rect">
            <a:avLst/>
          </a:prstGeom>
        </p:spPr>
      </p:pic>
      <p:sp>
        <p:nvSpPr>
          <p:cNvPr id="57" name="Oval 56">
            <a:extLst>
              <a:ext uri="{FF2B5EF4-FFF2-40B4-BE49-F238E27FC236}">
                <a16:creationId xmlns:a16="http://schemas.microsoft.com/office/drawing/2014/main" id="{9E3F5AB3-B584-4BDE-BB94-F6238E6E8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06508" y="1378742"/>
            <a:ext cx="1750905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preorder</a:t>
            </a: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71F90421-A46D-4B79-B459-267B54E013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449366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1</a:t>
            </a: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E88BB43A-B895-40E3-AC79-8403679563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912887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3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6127064-7701-4AB3-ABC0-6D5C4CF3FB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stCxn id="57" idx="3"/>
          </p:cNvCxnSpPr>
          <p:nvPr/>
        </p:nvCxnSpPr>
        <p:spPr>
          <a:xfrm flipH="1">
            <a:off x="7856444" y="1925084"/>
            <a:ext cx="1606478" cy="1108625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20CB2EB3-08B2-4D19-8C9E-48AF32E3C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66" idx="0"/>
          </p:cNvCxnSpPr>
          <p:nvPr/>
        </p:nvCxnSpPr>
        <p:spPr>
          <a:xfrm flipH="1">
            <a:off x="9016313" y="1988202"/>
            <a:ext cx="644804" cy="104550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4FD72254-9341-4C5A-AF36-B317F9209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0" idx="0"/>
          </p:cNvCxnSpPr>
          <p:nvPr/>
        </p:nvCxnSpPr>
        <p:spPr>
          <a:xfrm flipH="1">
            <a:off x="6870760" y="3598517"/>
            <a:ext cx="726300" cy="712406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75D2F7F5-5AE4-45B9-B2FF-2EDB606A6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502269" y="2018822"/>
            <a:ext cx="1010818" cy="101488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Oval 65">
            <a:extLst>
              <a:ext uri="{FF2B5EF4-FFF2-40B4-BE49-F238E27FC236}">
                <a16:creationId xmlns:a16="http://schemas.microsoft.com/office/drawing/2014/main" id="{9BA2FFDD-992F-4D47-A925-60ABD78F4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696273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2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BDB39372-32EE-4A0C-84CC-52077FC6AE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074079" y="3033709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a.txt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6BC10A9-21EF-4C32-9EBF-1DFE4CCBBE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59" idx="0"/>
          </p:cNvCxnSpPr>
          <p:nvPr/>
        </p:nvCxnSpPr>
        <p:spPr>
          <a:xfrm>
            <a:off x="10120858" y="2044319"/>
            <a:ext cx="112069" cy="98939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83E4FD07-8E36-4A98-AE58-AF92736330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91236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b.txt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89AD8E59-5164-4088-80B3-4B98B1CCC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894799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c.txt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4B449521-4088-4355-9449-74A4346693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75685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d.txt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2D53ABC9-1C93-4A0B-857E-798363FEA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1" idx="0"/>
          </p:cNvCxnSpPr>
          <p:nvPr/>
        </p:nvCxnSpPr>
        <p:spPr>
          <a:xfrm flipH="1">
            <a:off x="8274323" y="3636153"/>
            <a:ext cx="577440" cy="67477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E4D42581-A9F6-4169-B0E5-95CFC08456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2" idx="0"/>
          </p:cNvCxnSpPr>
          <p:nvPr/>
        </p:nvCxnSpPr>
        <p:spPr>
          <a:xfrm>
            <a:off x="9174959" y="3673789"/>
            <a:ext cx="480250" cy="637134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91F940-A930-4976-8013-5FA4198BA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45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699D8E1-2714-4D1C-B394-B444BE7DED92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D398E43A-47A6-47AB-92D3-03E1E9C4CB5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3" descr="Logo COP3530">
              <a:extLst>
                <a:ext uri="{FF2B5EF4-FFF2-40B4-BE49-F238E27FC236}">
                  <a16:creationId xmlns:a16="http://schemas.microsoft.com/office/drawing/2014/main" id="{0C1DCF8A-69D0-4E4F-8D19-777C3B1A4A9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2128093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 Traversal: Use Cases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1536A04-246E-4167-A8A5-76292B8B3AFF}"/>
              </a:ext>
            </a:extLst>
          </p:cNvPr>
          <p:cNvSpPr/>
          <p:nvPr/>
        </p:nvSpPr>
        <p:spPr>
          <a:xfrm>
            <a:off x="4689323" y="6354375"/>
            <a:ext cx="264848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https://sp19.datastructur.es/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AC2DE1C-A58D-4F6B-96BC-CFAED4E422C4}"/>
              </a:ext>
            </a:extLst>
          </p:cNvPr>
          <p:cNvSpPr txBox="1"/>
          <p:nvPr/>
        </p:nvSpPr>
        <p:spPr>
          <a:xfrm>
            <a:off x="1587640" y="1467059"/>
            <a:ext cx="4903596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Preorder Traversal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Printing Directory Listings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18288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9E3F5AB3-B584-4BDE-BB94-F6238E6E8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06508" y="1378742"/>
            <a:ext cx="1750905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preorder</a:t>
            </a: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71F90421-A46D-4B79-B459-267B54E013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449366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1</a:t>
            </a: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E88BB43A-B895-40E3-AC79-8403679563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912887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3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6127064-7701-4AB3-ABC0-6D5C4CF3FB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stCxn id="57" idx="3"/>
          </p:cNvCxnSpPr>
          <p:nvPr/>
        </p:nvCxnSpPr>
        <p:spPr>
          <a:xfrm flipH="1">
            <a:off x="7856444" y="1925084"/>
            <a:ext cx="1606478" cy="1108625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20CB2EB3-08B2-4D19-8C9E-48AF32E3C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66" idx="0"/>
          </p:cNvCxnSpPr>
          <p:nvPr/>
        </p:nvCxnSpPr>
        <p:spPr>
          <a:xfrm flipH="1">
            <a:off x="9016313" y="1988202"/>
            <a:ext cx="644804" cy="104550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4FD72254-9341-4C5A-AF36-B317F9209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0" idx="0"/>
          </p:cNvCxnSpPr>
          <p:nvPr/>
        </p:nvCxnSpPr>
        <p:spPr>
          <a:xfrm flipH="1">
            <a:off x="6870760" y="3598517"/>
            <a:ext cx="726300" cy="712406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75D2F7F5-5AE4-45B9-B2FF-2EDB606A6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502269" y="2018822"/>
            <a:ext cx="1010818" cy="101488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Oval 65">
            <a:extLst>
              <a:ext uri="{FF2B5EF4-FFF2-40B4-BE49-F238E27FC236}">
                <a16:creationId xmlns:a16="http://schemas.microsoft.com/office/drawing/2014/main" id="{9BA2FFDD-992F-4D47-A925-60ABD78F4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696273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2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BDB39372-32EE-4A0C-84CC-52077FC6AE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074079" y="3033709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a.txt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6BC10A9-21EF-4C32-9EBF-1DFE4CCBBE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59" idx="0"/>
          </p:cNvCxnSpPr>
          <p:nvPr/>
        </p:nvCxnSpPr>
        <p:spPr>
          <a:xfrm>
            <a:off x="10120858" y="2044319"/>
            <a:ext cx="112069" cy="98939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83E4FD07-8E36-4A98-AE58-AF92736330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91236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b.txt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89AD8E59-5164-4088-80B3-4B98B1CCC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894799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c.txt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4B449521-4088-4355-9449-74A4346693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75685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d.txt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2D53ABC9-1C93-4A0B-857E-798363FEA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1" idx="0"/>
          </p:cNvCxnSpPr>
          <p:nvPr/>
        </p:nvCxnSpPr>
        <p:spPr>
          <a:xfrm flipH="1">
            <a:off x="8274323" y="3636153"/>
            <a:ext cx="577440" cy="67477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E4D42581-A9F6-4169-B0E5-95CFC08456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2" idx="0"/>
          </p:cNvCxnSpPr>
          <p:nvPr/>
        </p:nvCxnSpPr>
        <p:spPr>
          <a:xfrm>
            <a:off x="9174959" y="3673789"/>
            <a:ext cx="480250" cy="637134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Screenshot of ls -r command">
            <a:extLst>
              <a:ext uri="{FF2B5EF4-FFF2-40B4-BE49-F238E27FC236}">
                <a16:creationId xmlns:a16="http://schemas.microsoft.com/office/drawing/2014/main" id="{F1C2A0E0-B6CF-4B53-9CE3-867E5CBBFF1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0733"/>
          <a:stretch/>
        </p:blipFill>
        <p:spPr>
          <a:xfrm>
            <a:off x="916330" y="2777062"/>
            <a:ext cx="3426217" cy="3707801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9E413D-B575-4402-A1B2-B81F814EA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46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78FCFC9F-C359-437A-87B7-7B5B0FE305C8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6F43BA13-0E9B-4AC2-8EA5-FCA6C1C5959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3" descr="Logo COP3530">
              <a:extLst>
                <a:ext uri="{FF2B5EF4-FFF2-40B4-BE49-F238E27FC236}">
                  <a16:creationId xmlns:a16="http://schemas.microsoft.com/office/drawing/2014/main" id="{241D3E88-59F3-4612-B254-F58C3FC676C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9587259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 Traversal: Use Cases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1536A04-246E-4167-A8A5-76292B8B3AFF}"/>
              </a:ext>
            </a:extLst>
          </p:cNvPr>
          <p:cNvSpPr/>
          <p:nvPr/>
        </p:nvSpPr>
        <p:spPr>
          <a:xfrm>
            <a:off x="4689323" y="6354375"/>
            <a:ext cx="264848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https://sp19.datastructur.es/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AC2DE1C-A58D-4F6B-96BC-CFAED4E422C4}"/>
              </a:ext>
            </a:extLst>
          </p:cNvPr>
          <p:cNvSpPr txBox="1"/>
          <p:nvPr/>
        </p:nvSpPr>
        <p:spPr>
          <a:xfrm>
            <a:off x="1587640" y="1467059"/>
            <a:ext cx="4903596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Preorder Traversal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Printing Directory Listings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18288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9E3F5AB3-B584-4BDE-BB94-F6238E6E8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06508" y="1378742"/>
            <a:ext cx="1750905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preorder</a:t>
            </a: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71F90421-A46D-4B79-B459-267B54E013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449366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1</a:t>
            </a: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E88BB43A-B895-40E3-AC79-8403679563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912887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3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6127064-7701-4AB3-ABC0-6D5C4CF3FB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stCxn id="57" idx="3"/>
          </p:cNvCxnSpPr>
          <p:nvPr/>
        </p:nvCxnSpPr>
        <p:spPr>
          <a:xfrm flipH="1">
            <a:off x="7856444" y="1925084"/>
            <a:ext cx="1606478" cy="1108625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20CB2EB3-08B2-4D19-8C9E-48AF32E3C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66" idx="0"/>
          </p:cNvCxnSpPr>
          <p:nvPr/>
        </p:nvCxnSpPr>
        <p:spPr>
          <a:xfrm flipH="1">
            <a:off x="9016313" y="1988202"/>
            <a:ext cx="644804" cy="104550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4FD72254-9341-4C5A-AF36-B317F9209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0" idx="0"/>
          </p:cNvCxnSpPr>
          <p:nvPr/>
        </p:nvCxnSpPr>
        <p:spPr>
          <a:xfrm flipH="1">
            <a:off x="6870760" y="3598517"/>
            <a:ext cx="726300" cy="712406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75D2F7F5-5AE4-45B9-B2FF-2EDB606A6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502269" y="2018822"/>
            <a:ext cx="1010818" cy="101488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Oval 65">
            <a:extLst>
              <a:ext uri="{FF2B5EF4-FFF2-40B4-BE49-F238E27FC236}">
                <a16:creationId xmlns:a16="http://schemas.microsoft.com/office/drawing/2014/main" id="{9BA2FFDD-992F-4D47-A925-60ABD78F4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696273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2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BDB39372-32EE-4A0C-84CC-52077FC6AE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074079" y="3033709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a.txt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6BC10A9-21EF-4C32-9EBF-1DFE4CCBBE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59" idx="0"/>
          </p:cNvCxnSpPr>
          <p:nvPr/>
        </p:nvCxnSpPr>
        <p:spPr>
          <a:xfrm>
            <a:off x="10120858" y="2044319"/>
            <a:ext cx="112069" cy="98939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83E4FD07-8E36-4A98-AE58-AF92736330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91236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b.txt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89AD8E59-5164-4088-80B3-4B98B1CCC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894799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c.txt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4B449521-4088-4355-9449-74A4346693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75685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d.txt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2D53ABC9-1C93-4A0B-857E-798363FEA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1" idx="0"/>
          </p:cNvCxnSpPr>
          <p:nvPr/>
        </p:nvCxnSpPr>
        <p:spPr>
          <a:xfrm flipH="1">
            <a:off x="8274323" y="3636153"/>
            <a:ext cx="577440" cy="67477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E4D42581-A9F6-4169-B0E5-95CFC08456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2" idx="0"/>
          </p:cNvCxnSpPr>
          <p:nvPr/>
        </p:nvCxnSpPr>
        <p:spPr>
          <a:xfrm>
            <a:off x="9174959" y="3673789"/>
            <a:ext cx="480250" cy="637134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3BB0B4F-F450-40C1-BD14-D7892A93FFD4}"/>
              </a:ext>
            </a:extLst>
          </p:cNvPr>
          <p:cNvSpPr txBox="1"/>
          <p:nvPr/>
        </p:nvSpPr>
        <p:spPr>
          <a:xfrm>
            <a:off x="1266092" y="2934119"/>
            <a:ext cx="314513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preorder/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1/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b.txt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2/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c.txt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d.txt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3/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a.txt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D12A71-0B83-45B4-8ADC-3DAA622DC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47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9625E3F-5304-47BA-89EC-E1BCF7EE9379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499D27D0-27D9-40C7-A665-E09B3B82F1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3" descr="Logo COP3530">
              <a:extLst>
                <a:ext uri="{FF2B5EF4-FFF2-40B4-BE49-F238E27FC236}">
                  <a16:creationId xmlns:a16="http://schemas.microsoft.com/office/drawing/2014/main" id="{05C6D3CC-033D-44A7-9921-E054029008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1277620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 Traversal: Use Cases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1536A04-246E-4167-A8A5-76292B8B3AFF}"/>
              </a:ext>
            </a:extLst>
          </p:cNvPr>
          <p:cNvSpPr/>
          <p:nvPr/>
        </p:nvSpPr>
        <p:spPr>
          <a:xfrm>
            <a:off x="4689323" y="6354375"/>
            <a:ext cx="264848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https://sp19.datastructur.es/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AC2DE1C-A58D-4F6B-96BC-CFAED4E422C4}"/>
              </a:ext>
            </a:extLst>
          </p:cNvPr>
          <p:cNvSpPr txBox="1"/>
          <p:nvPr/>
        </p:nvSpPr>
        <p:spPr>
          <a:xfrm>
            <a:off x="1587640" y="1467059"/>
            <a:ext cx="4903596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Postorder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Traversal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Gathering File Sizes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18288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9E3F5AB3-B584-4BDE-BB94-F6238E6E8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06508" y="1378742"/>
            <a:ext cx="1750905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postorder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71F90421-A46D-4B79-B459-267B54E013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449366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1</a:t>
            </a: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E88BB43A-B895-40E3-AC79-8403679563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912887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3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6127064-7701-4AB3-ABC0-6D5C4CF3FB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stCxn id="57" idx="3"/>
          </p:cNvCxnSpPr>
          <p:nvPr/>
        </p:nvCxnSpPr>
        <p:spPr>
          <a:xfrm flipH="1">
            <a:off x="7856444" y="1925084"/>
            <a:ext cx="1606478" cy="1108625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20CB2EB3-08B2-4D19-8C9E-48AF32E3C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66" idx="0"/>
          </p:cNvCxnSpPr>
          <p:nvPr/>
        </p:nvCxnSpPr>
        <p:spPr>
          <a:xfrm flipH="1">
            <a:off x="9016313" y="1988202"/>
            <a:ext cx="644804" cy="104550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4FD72254-9341-4C5A-AF36-B317F9209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0" idx="0"/>
          </p:cNvCxnSpPr>
          <p:nvPr/>
        </p:nvCxnSpPr>
        <p:spPr>
          <a:xfrm flipH="1">
            <a:off x="6870760" y="3598517"/>
            <a:ext cx="726300" cy="712406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75D2F7F5-5AE4-45B9-B2FF-2EDB606A6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502269" y="2018822"/>
            <a:ext cx="1010818" cy="101488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Oval 65">
            <a:extLst>
              <a:ext uri="{FF2B5EF4-FFF2-40B4-BE49-F238E27FC236}">
                <a16:creationId xmlns:a16="http://schemas.microsoft.com/office/drawing/2014/main" id="{9BA2FFDD-992F-4D47-A925-60ABD78F4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696273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2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BDB39372-32EE-4A0C-84CC-52077FC6AE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074079" y="3033709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a.txt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6BC10A9-21EF-4C32-9EBF-1DFE4CCBBE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59" idx="0"/>
          </p:cNvCxnSpPr>
          <p:nvPr/>
        </p:nvCxnSpPr>
        <p:spPr>
          <a:xfrm>
            <a:off x="10120858" y="2044319"/>
            <a:ext cx="112069" cy="98939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83E4FD07-8E36-4A98-AE58-AF92736330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91236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b.txt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89AD8E59-5164-4088-80B3-4B98B1CCC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894799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c.txt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4B449521-4088-4355-9449-74A4346693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75685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d.txt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2D53ABC9-1C93-4A0B-857E-798363FEA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1" idx="0"/>
          </p:cNvCxnSpPr>
          <p:nvPr/>
        </p:nvCxnSpPr>
        <p:spPr>
          <a:xfrm flipH="1">
            <a:off x="8274323" y="3636153"/>
            <a:ext cx="577440" cy="67477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E4D42581-A9F6-4169-B0E5-95CFC08456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2" idx="0"/>
          </p:cNvCxnSpPr>
          <p:nvPr/>
        </p:nvCxnSpPr>
        <p:spPr>
          <a:xfrm>
            <a:off x="9174959" y="3673789"/>
            <a:ext cx="480250" cy="637134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3BB0B4F-F450-40C1-BD14-D7892A93FFD4}"/>
              </a:ext>
            </a:extLst>
          </p:cNvPr>
          <p:cNvSpPr txBox="1"/>
          <p:nvPr/>
        </p:nvSpPr>
        <p:spPr>
          <a:xfrm>
            <a:off x="1266092" y="2934119"/>
            <a:ext cx="314513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1/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100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2/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200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300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3/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500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postorder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/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26EB40C-0183-41F0-9E96-CF3D48E1A4DD}"/>
              </a:ext>
            </a:extLst>
          </p:cNvPr>
          <p:cNvSpPr txBox="1"/>
          <p:nvPr/>
        </p:nvSpPr>
        <p:spPr>
          <a:xfrm>
            <a:off x="6587217" y="5118807"/>
            <a:ext cx="3145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100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52604B2-33F3-4E65-B102-A758E3D37A56}"/>
              </a:ext>
            </a:extLst>
          </p:cNvPr>
          <p:cNvSpPr txBox="1"/>
          <p:nvPr/>
        </p:nvSpPr>
        <p:spPr>
          <a:xfrm>
            <a:off x="7971169" y="5109926"/>
            <a:ext cx="682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200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5C634C1-89DF-4CEA-8694-59EC2EDB6B7E}"/>
              </a:ext>
            </a:extLst>
          </p:cNvPr>
          <p:cNvSpPr txBox="1"/>
          <p:nvPr/>
        </p:nvSpPr>
        <p:spPr>
          <a:xfrm>
            <a:off x="9313870" y="5109926"/>
            <a:ext cx="682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300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2A2BA5A-FCB5-4810-8CAE-CB2E7CBE1772}"/>
              </a:ext>
            </a:extLst>
          </p:cNvPr>
          <p:cNvSpPr txBox="1"/>
          <p:nvPr/>
        </p:nvSpPr>
        <p:spPr>
          <a:xfrm>
            <a:off x="11146879" y="3770054"/>
            <a:ext cx="682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500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9A1519-5EF9-455C-A69A-FE6C8E202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48</a:t>
            </a:fld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04EBA1B5-4D93-4262-92B9-271794380CF1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7" name="Picture 2">
              <a:extLst>
                <a:ext uri="{FF2B5EF4-FFF2-40B4-BE49-F238E27FC236}">
                  <a16:creationId xmlns:a16="http://schemas.microsoft.com/office/drawing/2014/main" id="{7D441062-1CEE-4C0B-BFAF-27EB9617B77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27" descr="Logo COP3530">
              <a:extLst>
                <a:ext uri="{FF2B5EF4-FFF2-40B4-BE49-F238E27FC236}">
                  <a16:creationId xmlns:a16="http://schemas.microsoft.com/office/drawing/2014/main" id="{D6DFE74A-C951-45E0-9115-9621868B47E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1701211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 Traversal: Use Cases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1536A04-246E-4167-A8A5-76292B8B3AFF}"/>
              </a:ext>
            </a:extLst>
          </p:cNvPr>
          <p:cNvSpPr/>
          <p:nvPr/>
        </p:nvSpPr>
        <p:spPr>
          <a:xfrm>
            <a:off x="4689323" y="6354375"/>
            <a:ext cx="264848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https://sp19.datastructur.es/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AC2DE1C-A58D-4F6B-96BC-CFAED4E422C4}"/>
              </a:ext>
            </a:extLst>
          </p:cNvPr>
          <p:cNvSpPr txBox="1"/>
          <p:nvPr/>
        </p:nvSpPr>
        <p:spPr>
          <a:xfrm>
            <a:off x="1587640" y="1467059"/>
            <a:ext cx="4903596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Postorder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Traversal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Gathering File Sizes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18288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9E3F5AB3-B584-4BDE-BB94-F6238E6E8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06508" y="1378742"/>
            <a:ext cx="1750905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postorder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71F90421-A46D-4B79-B459-267B54E013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449366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1</a:t>
            </a: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E88BB43A-B895-40E3-AC79-8403679563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912887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3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6127064-7701-4AB3-ABC0-6D5C4CF3FB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stCxn id="57" idx="3"/>
          </p:cNvCxnSpPr>
          <p:nvPr/>
        </p:nvCxnSpPr>
        <p:spPr>
          <a:xfrm flipH="1">
            <a:off x="7856444" y="1925084"/>
            <a:ext cx="1606478" cy="1108625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20CB2EB3-08B2-4D19-8C9E-48AF32E3C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66" idx="0"/>
          </p:cNvCxnSpPr>
          <p:nvPr/>
        </p:nvCxnSpPr>
        <p:spPr>
          <a:xfrm flipH="1">
            <a:off x="9016313" y="1988202"/>
            <a:ext cx="644804" cy="104550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4FD72254-9341-4C5A-AF36-B317F9209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0" idx="0"/>
          </p:cNvCxnSpPr>
          <p:nvPr/>
        </p:nvCxnSpPr>
        <p:spPr>
          <a:xfrm flipH="1">
            <a:off x="6870760" y="3598517"/>
            <a:ext cx="726300" cy="712406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75D2F7F5-5AE4-45B9-B2FF-2EDB606A6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502269" y="2018822"/>
            <a:ext cx="1010818" cy="101488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Oval 65">
            <a:extLst>
              <a:ext uri="{FF2B5EF4-FFF2-40B4-BE49-F238E27FC236}">
                <a16:creationId xmlns:a16="http://schemas.microsoft.com/office/drawing/2014/main" id="{9BA2FFDD-992F-4D47-A925-60ABD78F4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696273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2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BDB39372-32EE-4A0C-84CC-52077FC6AE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074079" y="3033709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a.txt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6BC10A9-21EF-4C32-9EBF-1DFE4CCBBE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59" idx="0"/>
          </p:cNvCxnSpPr>
          <p:nvPr/>
        </p:nvCxnSpPr>
        <p:spPr>
          <a:xfrm>
            <a:off x="10120858" y="2044319"/>
            <a:ext cx="112069" cy="98939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83E4FD07-8E36-4A98-AE58-AF92736330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91236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b.txt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89AD8E59-5164-4088-80B3-4B98B1CCC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894799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c.txt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4B449521-4088-4355-9449-74A4346693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75685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d.txt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2D53ABC9-1C93-4A0B-857E-798363FEA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1" idx="0"/>
          </p:cNvCxnSpPr>
          <p:nvPr/>
        </p:nvCxnSpPr>
        <p:spPr>
          <a:xfrm flipH="1">
            <a:off x="8274323" y="3636153"/>
            <a:ext cx="577440" cy="67477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E4D42581-A9F6-4169-B0E5-95CFC08456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2" idx="0"/>
          </p:cNvCxnSpPr>
          <p:nvPr/>
        </p:nvCxnSpPr>
        <p:spPr>
          <a:xfrm>
            <a:off x="9174959" y="3673789"/>
            <a:ext cx="480250" cy="637134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3BB0B4F-F450-40C1-BD14-D7892A93FFD4}"/>
              </a:ext>
            </a:extLst>
          </p:cNvPr>
          <p:cNvSpPr txBox="1"/>
          <p:nvPr/>
        </p:nvSpPr>
        <p:spPr>
          <a:xfrm>
            <a:off x="1266092" y="2934119"/>
            <a:ext cx="314513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1/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100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2/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200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300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3/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500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postorder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/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26EB40C-0183-41F0-9E96-CF3D48E1A4DD}"/>
              </a:ext>
            </a:extLst>
          </p:cNvPr>
          <p:cNvSpPr txBox="1"/>
          <p:nvPr/>
        </p:nvSpPr>
        <p:spPr>
          <a:xfrm>
            <a:off x="6587217" y="5118807"/>
            <a:ext cx="3145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100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52604B2-33F3-4E65-B102-A758E3D37A56}"/>
              </a:ext>
            </a:extLst>
          </p:cNvPr>
          <p:cNvSpPr txBox="1"/>
          <p:nvPr/>
        </p:nvSpPr>
        <p:spPr>
          <a:xfrm>
            <a:off x="7971169" y="5109926"/>
            <a:ext cx="682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200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5C634C1-89DF-4CEA-8694-59EC2EDB6B7E}"/>
              </a:ext>
            </a:extLst>
          </p:cNvPr>
          <p:cNvSpPr txBox="1"/>
          <p:nvPr/>
        </p:nvSpPr>
        <p:spPr>
          <a:xfrm>
            <a:off x="9313870" y="5109926"/>
            <a:ext cx="682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300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2A2BA5A-FCB5-4810-8CAE-CB2E7CBE1772}"/>
              </a:ext>
            </a:extLst>
          </p:cNvPr>
          <p:cNvSpPr txBox="1"/>
          <p:nvPr/>
        </p:nvSpPr>
        <p:spPr>
          <a:xfrm>
            <a:off x="11146879" y="3770054"/>
            <a:ext cx="682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500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BB0270A-1A64-4FA0-8F49-7759A156652A}"/>
              </a:ext>
            </a:extLst>
          </p:cNvPr>
          <p:cNvSpPr txBox="1"/>
          <p:nvPr/>
        </p:nvSpPr>
        <p:spPr>
          <a:xfrm>
            <a:off x="6767753" y="3166306"/>
            <a:ext cx="570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100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70801D9-29CF-4869-8CA9-22BACD1EC581}"/>
              </a:ext>
            </a:extLst>
          </p:cNvPr>
          <p:cNvSpPr txBox="1"/>
          <p:nvPr/>
        </p:nvSpPr>
        <p:spPr>
          <a:xfrm>
            <a:off x="8235286" y="2865905"/>
            <a:ext cx="570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500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338D847-9674-46C0-A2DA-63FE712BEB05}"/>
              </a:ext>
            </a:extLst>
          </p:cNvPr>
          <p:cNvSpPr txBox="1"/>
          <p:nvPr/>
        </p:nvSpPr>
        <p:spPr>
          <a:xfrm>
            <a:off x="9559610" y="2826706"/>
            <a:ext cx="570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4F5499C-B156-4DDB-A7AF-671B9EB07161}"/>
              </a:ext>
            </a:extLst>
          </p:cNvPr>
          <p:cNvSpPr txBox="1"/>
          <p:nvPr/>
        </p:nvSpPr>
        <p:spPr>
          <a:xfrm>
            <a:off x="10535960" y="2747618"/>
            <a:ext cx="570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500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03E960-F3CA-49C3-A7DE-C143E43AC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49</a:t>
            </a:fld>
            <a:endParaRPr lang="en-US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8AE3B02D-4E94-41E1-8231-04DECA5C26DD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31" name="Picture 2">
              <a:extLst>
                <a:ext uri="{FF2B5EF4-FFF2-40B4-BE49-F238E27FC236}">
                  <a16:creationId xmlns:a16="http://schemas.microsoft.com/office/drawing/2014/main" id="{13353C93-9464-4E64-9278-1B48015C112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31" descr="Logo COP3530">
              <a:extLst>
                <a:ext uri="{FF2B5EF4-FFF2-40B4-BE49-F238E27FC236}">
                  <a16:creationId xmlns:a16="http://schemas.microsoft.com/office/drawing/2014/main" id="{9F7AEE5B-BB4C-485C-AC85-696F6791A04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423900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9D5D4F-8054-48EF-9170-C7D04C6E7DC6}"/>
              </a:ext>
            </a:extLst>
          </p:cNvPr>
          <p:cNvSpPr txBox="1"/>
          <p:nvPr/>
        </p:nvSpPr>
        <p:spPr>
          <a:xfrm>
            <a:off x="578855" y="2521189"/>
            <a:ext cx="110342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Tree Terminology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E53069B-1A23-4693-9983-2ED47B01DD23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B9D77C9F-A109-4ED4-A898-39D22FFFD3A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Logo COP3530">
              <a:extLst>
                <a:ext uri="{FF2B5EF4-FFF2-40B4-BE49-F238E27FC236}">
                  <a16:creationId xmlns:a16="http://schemas.microsoft.com/office/drawing/2014/main" id="{5527D10D-A4FD-480F-BC19-75A1BD33A4E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6234915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 Traversal: Use Cases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1536A04-246E-4167-A8A5-76292B8B3AFF}"/>
              </a:ext>
            </a:extLst>
          </p:cNvPr>
          <p:cNvSpPr/>
          <p:nvPr/>
        </p:nvSpPr>
        <p:spPr>
          <a:xfrm>
            <a:off x="4689323" y="6354375"/>
            <a:ext cx="264848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https://sp19.datastructur.es/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AC2DE1C-A58D-4F6B-96BC-CFAED4E422C4}"/>
              </a:ext>
            </a:extLst>
          </p:cNvPr>
          <p:cNvSpPr txBox="1"/>
          <p:nvPr/>
        </p:nvSpPr>
        <p:spPr>
          <a:xfrm>
            <a:off x="1587640" y="1467059"/>
            <a:ext cx="4903596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Postorder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Traversal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Gathering File Sizes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18288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9E3F5AB3-B584-4BDE-BB94-F6238E6E8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06508" y="1378742"/>
            <a:ext cx="1750905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postorder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71F90421-A46D-4B79-B459-267B54E013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449366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1</a:t>
            </a: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E88BB43A-B895-40E3-AC79-8403679563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912887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3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6127064-7701-4AB3-ABC0-6D5C4CF3FB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stCxn id="57" idx="3"/>
          </p:cNvCxnSpPr>
          <p:nvPr/>
        </p:nvCxnSpPr>
        <p:spPr>
          <a:xfrm flipH="1">
            <a:off x="7856444" y="1925084"/>
            <a:ext cx="1606478" cy="1108625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20CB2EB3-08B2-4D19-8C9E-48AF32E3C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66" idx="0"/>
          </p:cNvCxnSpPr>
          <p:nvPr/>
        </p:nvCxnSpPr>
        <p:spPr>
          <a:xfrm flipH="1">
            <a:off x="9016313" y="1988202"/>
            <a:ext cx="644804" cy="104550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4FD72254-9341-4C5A-AF36-B317F9209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0" idx="0"/>
          </p:cNvCxnSpPr>
          <p:nvPr/>
        </p:nvCxnSpPr>
        <p:spPr>
          <a:xfrm flipH="1">
            <a:off x="6870760" y="3598517"/>
            <a:ext cx="726300" cy="712406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75D2F7F5-5AE4-45B9-B2FF-2EDB606A6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502269" y="2018822"/>
            <a:ext cx="1010818" cy="101488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Oval 65">
            <a:extLst>
              <a:ext uri="{FF2B5EF4-FFF2-40B4-BE49-F238E27FC236}">
                <a16:creationId xmlns:a16="http://schemas.microsoft.com/office/drawing/2014/main" id="{9BA2FFDD-992F-4D47-A925-60ABD78F4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696273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2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BDB39372-32EE-4A0C-84CC-52077FC6AE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074079" y="3033709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a.txt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6BC10A9-21EF-4C32-9EBF-1DFE4CCBBE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59" idx="0"/>
          </p:cNvCxnSpPr>
          <p:nvPr/>
        </p:nvCxnSpPr>
        <p:spPr>
          <a:xfrm>
            <a:off x="10120858" y="2044319"/>
            <a:ext cx="112069" cy="98939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83E4FD07-8E36-4A98-AE58-AF92736330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91236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b.txt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89AD8E59-5164-4088-80B3-4B98B1CCC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894799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c.txt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4B449521-4088-4355-9449-74A4346693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75685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d.txt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2D53ABC9-1C93-4A0B-857E-798363FEA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1" idx="0"/>
          </p:cNvCxnSpPr>
          <p:nvPr/>
        </p:nvCxnSpPr>
        <p:spPr>
          <a:xfrm flipH="1">
            <a:off x="8274323" y="3636153"/>
            <a:ext cx="577440" cy="67477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E4D42581-A9F6-4169-B0E5-95CFC08456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2" idx="0"/>
          </p:cNvCxnSpPr>
          <p:nvPr/>
        </p:nvCxnSpPr>
        <p:spPr>
          <a:xfrm>
            <a:off x="9174959" y="3673789"/>
            <a:ext cx="480250" cy="637134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3BB0B4F-F450-40C1-BD14-D7892A93FFD4}"/>
              </a:ext>
            </a:extLst>
          </p:cNvPr>
          <p:cNvSpPr txBox="1"/>
          <p:nvPr/>
        </p:nvSpPr>
        <p:spPr>
          <a:xfrm>
            <a:off x="1266092" y="2934119"/>
            <a:ext cx="314513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1/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100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2/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200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300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3/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500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postorder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/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26EB40C-0183-41F0-9E96-CF3D48E1A4DD}"/>
              </a:ext>
            </a:extLst>
          </p:cNvPr>
          <p:cNvSpPr txBox="1"/>
          <p:nvPr/>
        </p:nvSpPr>
        <p:spPr>
          <a:xfrm>
            <a:off x="6587217" y="5118807"/>
            <a:ext cx="3145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100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52604B2-33F3-4E65-B102-A758E3D37A56}"/>
              </a:ext>
            </a:extLst>
          </p:cNvPr>
          <p:cNvSpPr txBox="1"/>
          <p:nvPr/>
        </p:nvSpPr>
        <p:spPr>
          <a:xfrm>
            <a:off x="7971169" y="5109926"/>
            <a:ext cx="682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200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5C634C1-89DF-4CEA-8694-59EC2EDB6B7E}"/>
              </a:ext>
            </a:extLst>
          </p:cNvPr>
          <p:cNvSpPr txBox="1"/>
          <p:nvPr/>
        </p:nvSpPr>
        <p:spPr>
          <a:xfrm>
            <a:off x="9313870" y="5109926"/>
            <a:ext cx="682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300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2A2BA5A-FCB5-4810-8CAE-CB2E7CBE1772}"/>
              </a:ext>
            </a:extLst>
          </p:cNvPr>
          <p:cNvSpPr txBox="1"/>
          <p:nvPr/>
        </p:nvSpPr>
        <p:spPr>
          <a:xfrm>
            <a:off x="11146879" y="3770054"/>
            <a:ext cx="682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500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BB0270A-1A64-4FA0-8F49-7759A156652A}"/>
              </a:ext>
            </a:extLst>
          </p:cNvPr>
          <p:cNvSpPr txBox="1"/>
          <p:nvPr/>
        </p:nvSpPr>
        <p:spPr>
          <a:xfrm>
            <a:off x="6767753" y="3166306"/>
            <a:ext cx="570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100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70801D9-29CF-4869-8CA9-22BACD1EC581}"/>
              </a:ext>
            </a:extLst>
          </p:cNvPr>
          <p:cNvSpPr txBox="1"/>
          <p:nvPr/>
        </p:nvSpPr>
        <p:spPr>
          <a:xfrm>
            <a:off x="8235286" y="2865905"/>
            <a:ext cx="570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500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338D847-9674-46C0-A2DA-63FE712BEB05}"/>
              </a:ext>
            </a:extLst>
          </p:cNvPr>
          <p:cNvSpPr txBox="1"/>
          <p:nvPr/>
        </p:nvSpPr>
        <p:spPr>
          <a:xfrm>
            <a:off x="9559610" y="2826706"/>
            <a:ext cx="570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4F5499C-B156-4DDB-A7AF-671B9EB07161}"/>
              </a:ext>
            </a:extLst>
          </p:cNvPr>
          <p:cNvSpPr txBox="1"/>
          <p:nvPr/>
        </p:nvSpPr>
        <p:spPr>
          <a:xfrm>
            <a:off x="10535960" y="2747618"/>
            <a:ext cx="570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500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4E8E385-4B66-4C35-9FF9-A75A2B5D2466}"/>
              </a:ext>
            </a:extLst>
          </p:cNvPr>
          <p:cNvSpPr txBox="1"/>
          <p:nvPr/>
        </p:nvSpPr>
        <p:spPr>
          <a:xfrm>
            <a:off x="10267941" y="1047110"/>
            <a:ext cx="8789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1100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28CE7B-AAFD-4867-943C-9A9245FFB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50</a:t>
            </a:fld>
            <a:endParaRPr lang="en-US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5BCB6BBC-5FC9-4467-BEE4-603DCCFA2A95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32" name="Picture 2">
              <a:extLst>
                <a:ext uri="{FF2B5EF4-FFF2-40B4-BE49-F238E27FC236}">
                  <a16:creationId xmlns:a16="http://schemas.microsoft.com/office/drawing/2014/main" id="{59C392F1-A931-471C-B3B7-FC8B4201526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3" name="Picture 32" descr="Logo COP3530">
              <a:extLst>
                <a:ext uri="{FF2B5EF4-FFF2-40B4-BE49-F238E27FC236}">
                  <a16:creationId xmlns:a16="http://schemas.microsoft.com/office/drawing/2014/main" id="{66F1C7C5-14E9-4005-BF7B-34B6D860664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221158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6041" y="2666197"/>
            <a:ext cx="5170715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Questions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7E1C94F-3758-4A5C-B48B-F500B3923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51</a:t>
            </a:fld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FC0F818-3D3B-4476-8750-CCF208D5A758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1D29486C-C08B-4F54-A7A3-AD98C112743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Logo COP3530">
              <a:extLst>
                <a:ext uri="{FF2B5EF4-FFF2-40B4-BE49-F238E27FC236}">
                  <a16:creationId xmlns:a16="http://schemas.microsoft.com/office/drawing/2014/main" id="{1CE81DBD-2222-4986-BEBA-3462836182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8780100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Mentimeter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481B293-5981-4365-A28F-8A90301A3253}"/>
              </a:ext>
            </a:extLst>
          </p:cNvPr>
          <p:cNvSpPr/>
          <p:nvPr/>
        </p:nvSpPr>
        <p:spPr>
          <a:xfrm>
            <a:off x="1699387" y="3205054"/>
            <a:ext cx="3575997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 Menti.com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2434 7404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9BD5B2C-BB6C-4D0D-AD60-54D91DF5B6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52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72CBCE2-52BE-43EC-82AA-6DDA5102D92A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8" name="Picture 2">
              <a:extLst>
                <a:ext uri="{FF2B5EF4-FFF2-40B4-BE49-F238E27FC236}">
                  <a16:creationId xmlns:a16="http://schemas.microsoft.com/office/drawing/2014/main" id="{375408EF-EE0A-4079-99DE-A9E8AFECD5C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8" descr="Logo COP3530">
              <a:extLst>
                <a:ext uri="{FF2B5EF4-FFF2-40B4-BE49-F238E27FC236}">
                  <a16:creationId xmlns:a16="http://schemas.microsoft.com/office/drawing/2014/main" id="{989F288F-8939-4FF8-8AE7-95C389B676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pic>
        <p:nvPicPr>
          <p:cNvPr id="10" name="Picture 9" descr="Qr code&#10;">
            <a:extLst>
              <a:ext uri="{FF2B5EF4-FFF2-40B4-BE49-F238E27FC236}">
                <a16:creationId xmlns:a16="http://schemas.microsoft.com/office/drawing/2014/main" id="{06D2FE43-3C30-4EF5-A2F9-4307ECAF20B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8637" y="1519237"/>
            <a:ext cx="4373563" cy="4373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39128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Mentimeter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49212-0B8E-4C4D-8E66-638CA4745D86}"/>
              </a:ext>
            </a:extLst>
          </p:cNvPr>
          <p:cNvSpPr txBox="1"/>
          <p:nvPr/>
        </p:nvSpPr>
        <p:spPr>
          <a:xfrm>
            <a:off x="1399651" y="1882448"/>
            <a:ext cx="939269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1. The maximum height of a BST with 5 nodes can be? (Assume height is 1-based, i.e. if there is one node in the tree, the root, height is 1).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03FD581-3B37-46C1-B6D8-CB9D2AE5B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53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E2A391B-4308-454E-8DEE-A0ACFFBCB765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71F1AB3F-15BF-497D-B508-7A37359E633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Logo COP3530">
              <a:extLst>
                <a:ext uri="{FF2B5EF4-FFF2-40B4-BE49-F238E27FC236}">
                  <a16:creationId xmlns:a16="http://schemas.microsoft.com/office/drawing/2014/main" id="{36E01EF4-A045-4AB7-B536-CE333C2215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5643413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Mentimeter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49212-0B8E-4C4D-8E66-638CA4745D86}"/>
              </a:ext>
            </a:extLst>
          </p:cNvPr>
          <p:cNvSpPr txBox="1"/>
          <p:nvPr/>
        </p:nvSpPr>
        <p:spPr>
          <a:xfrm>
            <a:off x="1399651" y="1882448"/>
            <a:ext cx="939269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2. The minimum height of a BST with 5 nodes is? (Assume height is 1-based, i.e. if there is one node in the tree, the root, height is 1).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A6D3E8E-2EDC-4054-952A-585292520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54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865E2A1-13B4-41A0-8674-91DB61494439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E7161667-FA6A-4FFF-8D16-B1F1E4F3F5A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Logo COP3530">
              <a:extLst>
                <a:ext uri="{FF2B5EF4-FFF2-40B4-BE49-F238E27FC236}">
                  <a16:creationId xmlns:a16="http://schemas.microsoft.com/office/drawing/2014/main" id="{324DC4D7-94F2-4540-9039-B59BC23E429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111125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Mentimeter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49212-0B8E-4C4D-8E66-638CA4745D86}"/>
              </a:ext>
            </a:extLst>
          </p:cNvPr>
          <p:cNvSpPr txBox="1"/>
          <p:nvPr/>
        </p:nvSpPr>
        <p:spPr>
          <a:xfrm>
            <a:off x="1399651" y="1882448"/>
            <a:ext cx="939269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3. What is the computational complexity of searching an item in a binary search tree?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1107665-80B4-451E-8BB0-2F13836D7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55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0ADC3AA-EB9C-4D35-A916-9B647E480AEA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A99D9DC8-9496-4EB4-95C2-AEBC1D45772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Logo COP3530">
              <a:extLst>
                <a:ext uri="{FF2B5EF4-FFF2-40B4-BE49-F238E27FC236}">
                  <a16:creationId xmlns:a16="http://schemas.microsoft.com/office/drawing/2014/main" id="{699944F3-0D49-4EF6-9E26-F65AC71499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8412487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Mentimeter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49212-0B8E-4C4D-8E66-638CA4745D86}"/>
              </a:ext>
            </a:extLst>
          </p:cNvPr>
          <p:cNvSpPr txBox="1"/>
          <p:nvPr/>
        </p:nvSpPr>
        <p:spPr>
          <a:xfrm>
            <a:off x="1399651" y="1882448"/>
            <a:ext cx="939269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4. What is the computational complexity of searching an item in a binary search tree in the average case?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AE435E6-9849-4E61-9548-A3F060750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56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F5825BC-B767-495E-A484-7E5A4D9343A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5B55D937-BAF6-4836-B248-EED5BB77D4B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Logo COP3530">
              <a:extLst>
                <a:ext uri="{FF2B5EF4-FFF2-40B4-BE49-F238E27FC236}">
                  <a16:creationId xmlns:a16="http://schemas.microsoft.com/office/drawing/2014/main" id="{C7CE6AEA-2CA4-4DAC-B65B-92956F5D5C0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1148442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Mentimeter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49212-0B8E-4C4D-8E66-638CA4745D86}"/>
              </a:ext>
            </a:extLst>
          </p:cNvPr>
          <p:cNvSpPr txBox="1"/>
          <p:nvPr/>
        </p:nvSpPr>
        <p:spPr>
          <a:xfrm>
            <a:off x="1399651" y="1882448"/>
            <a:ext cx="939269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5. The 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inorder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predecessor of the node 25 in this tree is node _?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8A6534-FF27-4003-962F-C98858D3ED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209" y="2713892"/>
            <a:ext cx="3685129" cy="351608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C6CC2D-6C54-4C85-BC1D-9B830E29F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57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8AC062E-F859-47C5-8B52-DF3175E94D4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8" name="Picture 2">
              <a:extLst>
                <a:ext uri="{FF2B5EF4-FFF2-40B4-BE49-F238E27FC236}">
                  <a16:creationId xmlns:a16="http://schemas.microsoft.com/office/drawing/2014/main" id="{248CEA4D-1308-4C9A-BE7E-6D8DF03F502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8" descr="Logo COP3530">
              <a:extLst>
                <a:ext uri="{FF2B5EF4-FFF2-40B4-BE49-F238E27FC236}">
                  <a16:creationId xmlns:a16="http://schemas.microsoft.com/office/drawing/2014/main" id="{2A7D75E1-5A74-496D-AE11-CDB3CDBB444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2266076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Mentimeter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09AB089-89E8-4FB6-9F5D-4AC10F7F6833}"/>
              </a:ext>
            </a:extLst>
          </p:cNvPr>
          <p:cNvSpPr txBox="1"/>
          <p:nvPr/>
        </p:nvSpPr>
        <p:spPr>
          <a:xfrm>
            <a:off x="1099709" y="5718880"/>
            <a:ext cx="45144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Level order Traversal: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25, 12, 51, 55, 65, 45, 2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75F27D6-6D65-4AFD-A588-FAF887662D80}"/>
              </a:ext>
            </a:extLst>
          </p:cNvPr>
          <p:cNvSpPr txBox="1"/>
          <p:nvPr/>
        </p:nvSpPr>
        <p:spPr>
          <a:xfrm>
            <a:off x="7186007" y="5821765"/>
            <a:ext cx="39062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GatorLevel Traversal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25, 51, 12, 55, 65, 45, 2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0CFBDEE-A599-4CFD-B634-0B1E13ED8ACD}"/>
              </a:ext>
            </a:extLst>
          </p:cNvPr>
          <p:cNvGrpSpPr/>
          <p:nvPr/>
        </p:nvGrpSpPr>
        <p:grpSpPr>
          <a:xfrm>
            <a:off x="661092" y="2083777"/>
            <a:ext cx="4946302" cy="3516086"/>
            <a:chOff x="728609" y="2090894"/>
            <a:chExt cx="4946302" cy="3516086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58A6534-FF27-4003-962F-C98858D3ED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89782" y="2090894"/>
              <a:ext cx="3685129" cy="3516086"/>
            </a:xfrm>
            <a:prstGeom prst="rect">
              <a:avLst/>
            </a:prstGeom>
          </p:spPr>
        </p:pic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2FBD3A2B-6F52-4D36-8851-E1419523583A}"/>
                </a:ext>
              </a:extLst>
            </p:cNvPr>
            <p:cNvCxnSpPr>
              <a:cxnSpLocks/>
            </p:cNvCxnSpPr>
            <p:nvPr/>
          </p:nvCxnSpPr>
          <p:spPr>
            <a:xfrm>
              <a:off x="2642717" y="2331218"/>
              <a:ext cx="1300160" cy="0"/>
            </a:xfrm>
            <a:prstGeom prst="straightConnector1">
              <a:avLst/>
            </a:prstGeom>
            <a:ln w="19050">
              <a:solidFill>
                <a:srgbClr val="00DA63">
                  <a:alpha val="50000"/>
                </a:srgb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23B1931E-8666-42DA-93A2-92E00015AEB6}"/>
                </a:ext>
              </a:extLst>
            </p:cNvPr>
            <p:cNvCxnSpPr>
              <a:cxnSpLocks/>
            </p:cNvCxnSpPr>
            <p:nvPr/>
          </p:nvCxnSpPr>
          <p:spPr>
            <a:xfrm>
              <a:off x="1888356" y="3096567"/>
              <a:ext cx="1076847" cy="0"/>
            </a:xfrm>
            <a:prstGeom prst="straightConnector1">
              <a:avLst/>
            </a:prstGeom>
            <a:ln w="19050">
              <a:solidFill>
                <a:srgbClr val="00DA63">
                  <a:alpha val="50000"/>
                </a:srgb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7F899C09-AFD4-4C00-9E80-126CA4A64709}"/>
                </a:ext>
              </a:extLst>
            </p:cNvPr>
            <p:cNvCxnSpPr>
              <a:cxnSpLocks/>
            </p:cNvCxnSpPr>
            <p:nvPr/>
          </p:nvCxnSpPr>
          <p:spPr>
            <a:xfrm>
              <a:off x="1349932" y="4193512"/>
              <a:ext cx="1076847" cy="0"/>
            </a:xfrm>
            <a:prstGeom prst="straightConnector1">
              <a:avLst/>
            </a:prstGeom>
            <a:ln w="19050">
              <a:solidFill>
                <a:srgbClr val="00DA63">
                  <a:alpha val="50000"/>
                </a:srgb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B48A29DC-0905-47F6-A29E-4CED1C8D9F8D}"/>
                </a:ext>
              </a:extLst>
            </p:cNvPr>
            <p:cNvCxnSpPr>
              <a:cxnSpLocks/>
            </p:cNvCxnSpPr>
            <p:nvPr/>
          </p:nvCxnSpPr>
          <p:spPr>
            <a:xfrm>
              <a:off x="728609" y="5270360"/>
              <a:ext cx="1076847" cy="0"/>
            </a:xfrm>
            <a:prstGeom prst="straightConnector1">
              <a:avLst/>
            </a:prstGeom>
            <a:ln w="19050">
              <a:solidFill>
                <a:srgbClr val="00DA63">
                  <a:alpha val="50000"/>
                </a:srgb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044ABD0-DF79-4CD3-B85C-061074625A5F}"/>
              </a:ext>
            </a:extLst>
          </p:cNvPr>
          <p:cNvGrpSpPr/>
          <p:nvPr/>
        </p:nvGrpSpPr>
        <p:grpSpPr>
          <a:xfrm>
            <a:off x="6183292" y="2083777"/>
            <a:ext cx="5601015" cy="3516086"/>
            <a:chOff x="6014040" y="2090894"/>
            <a:chExt cx="5601015" cy="351608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0F799AE-819F-4634-9F7F-B0E913328C7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84034" y="2090894"/>
              <a:ext cx="3685129" cy="3516086"/>
            </a:xfrm>
            <a:prstGeom prst="rect">
              <a:avLst/>
            </a:prstGeom>
          </p:spPr>
        </p:pic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19D734C7-9CA6-42E2-A077-13D903F19452}"/>
                </a:ext>
              </a:extLst>
            </p:cNvPr>
            <p:cNvCxnSpPr>
              <a:cxnSpLocks/>
            </p:cNvCxnSpPr>
            <p:nvPr/>
          </p:nvCxnSpPr>
          <p:spPr>
            <a:xfrm>
              <a:off x="7226438" y="2312796"/>
              <a:ext cx="1300160" cy="0"/>
            </a:xfrm>
            <a:prstGeom prst="straightConnector1">
              <a:avLst/>
            </a:prstGeom>
            <a:ln w="19050">
              <a:solidFill>
                <a:srgbClr val="00DA63">
                  <a:alpha val="50000"/>
                </a:srgb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8739436C-0725-4CE6-B756-50B8A7E15E16}"/>
                </a:ext>
              </a:extLst>
            </p:cNvPr>
            <p:cNvCxnSpPr>
              <a:cxnSpLocks/>
            </p:cNvCxnSpPr>
            <p:nvPr/>
          </p:nvCxnSpPr>
          <p:spPr>
            <a:xfrm>
              <a:off x="6014040" y="4168391"/>
              <a:ext cx="1076847" cy="0"/>
            </a:xfrm>
            <a:prstGeom prst="straightConnector1">
              <a:avLst/>
            </a:prstGeom>
            <a:ln w="19050">
              <a:solidFill>
                <a:srgbClr val="00DA63">
                  <a:alpha val="50000"/>
                </a:srgb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04AF67D5-F1DD-4761-9E2C-377D2E9B02C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314895" y="3096567"/>
              <a:ext cx="1300160" cy="0"/>
            </a:xfrm>
            <a:prstGeom prst="straightConnector1">
              <a:avLst/>
            </a:prstGeom>
            <a:ln w="19050">
              <a:solidFill>
                <a:srgbClr val="00DA63">
                  <a:alpha val="50000"/>
                </a:srgb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261C13CD-3690-4105-8928-33A5423B643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336970" y="5270360"/>
              <a:ext cx="1076847" cy="0"/>
            </a:xfrm>
            <a:prstGeom prst="straightConnector1">
              <a:avLst/>
            </a:prstGeom>
            <a:ln w="19050">
              <a:solidFill>
                <a:srgbClr val="00DA63">
                  <a:alpha val="50000"/>
                </a:srgb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FB687C-152D-45FD-B1FC-9FADB2C4B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58</a:t>
            </a:fld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35D8D63F-7A32-44E8-A4EF-7BB80184376B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4" name="Picture 2">
              <a:extLst>
                <a:ext uri="{FF2B5EF4-FFF2-40B4-BE49-F238E27FC236}">
                  <a16:creationId xmlns:a16="http://schemas.microsoft.com/office/drawing/2014/main" id="{8523B58D-6BDB-4274-AB3A-4E8BF4560F2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24" descr="Logo COP3530">
              <a:extLst>
                <a:ext uri="{FF2B5EF4-FFF2-40B4-BE49-F238E27FC236}">
                  <a16:creationId xmlns:a16="http://schemas.microsoft.com/office/drawing/2014/main" id="{EC93E103-2A9B-4F5C-ADC4-4A7D401A58E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8304951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Mentimeter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49212-0B8E-4C4D-8E66-638CA4745D86}"/>
              </a:ext>
            </a:extLst>
          </p:cNvPr>
          <p:cNvSpPr txBox="1"/>
          <p:nvPr/>
        </p:nvSpPr>
        <p:spPr>
          <a:xfrm>
            <a:off x="1399651" y="1882448"/>
            <a:ext cx="939269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6. The maximum number of Nodes in a 6-ary Tree of height 3 is? (Assume height is 1-based, i.e. if there is one node in the tree, the root, height is 1).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40E0704-D627-43C7-8E04-238B0F99E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59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950EA69-3915-4640-8C8F-291AF43053C9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F499DD07-411E-4116-94DF-EC2624FA5B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Logo COP3530">
              <a:extLst>
                <a:ext uri="{FF2B5EF4-FFF2-40B4-BE49-F238E27FC236}">
                  <a16:creationId xmlns:a16="http://schemas.microsoft.com/office/drawing/2014/main" id="{5B60121E-588D-449C-98A9-C821E32B5A6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787965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228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Root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The node at the top is called the root.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1336431" y="3275064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C978783D-3644-4375-8A8A-61659F2CAA09}"/>
              </a:ext>
            </a:extLst>
          </p:cNvPr>
          <p:cNvSpPr txBox="1"/>
          <p:nvPr/>
        </p:nvSpPr>
        <p:spPr>
          <a:xfrm>
            <a:off x="2492661" y="3315162"/>
            <a:ext cx="2807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Root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146106-F382-4CD7-BD99-5FF9B0E79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6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357668B-F4C5-4C93-A564-18A3B5740AB7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E7CF17DA-F135-4255-BC66-AEC4496815B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24" descr="Logo COP3530">
              <a:extLst>
                <a:ext uri="{FF2B5EF4-FFF2-40B4-BE49-F238E27FC236}">
                  <a16:creationId xmlns:a16="http://schemas.microsoft.com/office/drawing/2014/main" id="{5D75748F-80F9-4F94-A30E-8860C668E43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1083745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Mentimeter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49212-0B8E-4C4D-8E66-638CA4745D86}"/>
              </a:ext>
            </a:extLst>
          </p:cNvPr>
          <p:cNvSpPr txBox="1"/>
          <p:nvPr/>
        </p:nvSpPr>
        <p:spPr>
          <a:xfrm>
            <a:off x="1399651" y="1882448"/>
            <a:ext cx="939269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6. The maximum number of Nodes in a 6-ary Tree of height 3 is? (Assume height is 1-based, i.e. if there is one node in the tree, the root, height is 1).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3156E1-7079-4946-9DEF-0BCB0C8C00E5}"/>
              </a:ext>
            </a:extLst>
          </p:cNvPr>
          <p:cNvSpPr txBox="1"/>
          <p:nvPr/>
        </p:nvSpPr>
        <p:spPr>
          <a:xfrm>
            <a:off x="3851030" y="6418741"/>
            <a:ext cx="426803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https://en.wikipedia.org/wiki/M-ary_tree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E92D2F-77D0-4B10-86BB-C190BE1C6582}"/>
              </a:ext>
            </a:extLst>
          </p:cNvPr>
          <p:cNvSpPr txBox="1"/>
          <p:nvPr/>
        </p:nvSpPr>
        <p:spPr>
          <a:xfrm>
            <a:off x="1529861" y="3711996"/>
            <a:ext cx="4006781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In graph theory, an 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-</a:t>
            </a: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ary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tree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(also known as 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k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-</a:t>
            </a: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ary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or 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k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-way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tree) is a rooted tree in which each node has no more than 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children. A binary tree is the special case where 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 = 2.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EB6E19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C5C2D3E-947B-4B8D-BA31-C3470E7186E1}"/>
              </a:ext>
            </a:extLst>
          </p:cNvPr>
          <p:cNvSpPr txBox="1"/>
          <p:nvPr/>
        </p:nvSpPr>
        <p:spPr>
          <a:xfrm>
            <a:off x="6504537" y="3705864"/>
            <a:ext cx="485197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The total number of nodes, N in a perfect m-</a:t>
            </a:r>
            <a:r>
              <a:rPr kumimoji="0" lang="en-US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ary</a:t>
            </a: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tree is (height is 0 based): 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4C6AD1C8-0CAF-40C9-95AA-7D59FA2C5A2C}"/>
                  </a:ext>
                </a:extLst>
              </p:cNvPr>
              <p:cNvSpPr txBox="1"/>
              <p:nvPr/>
            </p:nvSpPr>
            <p:spPr>
              <a:xfrm>
                <a:off x="7944654" y="4727658"/>
                <a:ext cx="1467774" cy="56156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DA63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𝑁</m:t>
                      </m:r>
                      <m:r>
                        <a:rPr kumimoji="0" lang="en-US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DA63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=</m:t>
                      </m:r>
                      <m:f>
                        <m:fPr>
                          <m:ctrlPr>
                            <a:rPr kumimoji="0" lang="en-U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DA63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kumimoji="0" lang="en-U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DA63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sSupPr>
                            <m:e>
                              <m:r>
                                <a:rPr kumimoji="0" lang="en-U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DA63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𝑚</m:t>
                              </m:r>
                            </m:e>
                            <m:sup>
                              <m:r>
                                <a:rPr kumimoji="0" lang="en-U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DA63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h</m:t>
                              </m:r>
                              <m:r>
                                <a:rPr kumimoji="0" lang="en-U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DA63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+1</m:t>
                              </m:r>
                            </m:sup>
                          </m:sSup>
                          <m:r>
                            <a:rPr kumimoji="0" lang="en-U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DA63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−1</m:t>
                          </m:r>
                        </m:num>
                        <m:den>
                          <m:r>
                            <a:rPr kumimoji="0" lang="en-U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DA63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𝑚</m:t>
                          </m:r>
                          <m:r>
                            <a:rPr kumimoji="0" lang="en-U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DA63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−1</m:t>
                          </m:r>
                        </m:den>
                      </m:f>
                    </m:oMath>
                  </m:oMathPara>
                </a14:m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DA63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4C6AD1C8-0CAF-40C9-95AA-7D59FA2C5A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44654" y="4727658"/>
                <a:ext cx="1467774" cy="56156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7A4E165-D1FB-41B1-B5EE-8F893F97F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60</a:t>
            </a:fld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E00F5ED-4EF7-4069-8016-590A47E39F7B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0" name="Picture 2">
              <a:extLst>
                <a:ext uri="{FF2B5EF4-FFF2-40B4-BE49-F238E27FC236}">
                  <a16:creationId xmlns:a16="http://schemas.microsoft.com/office/drawing/2014/main" id="{BECEEC51-422F-4D2B-949F-615D4EEB424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10" descr="Logo COP3530">
              <a:extLst>
                <a:ext uri="{FF2B5EF4-FFF2-40B4-BE49-F238E27FC236}">
                  <a16:creationId xmlns:a16="http://schemas.microsoft.com/office/drawing/2014/main" id="{773926E7-E3BC-4B2D-BE39-7C1AC91EB1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3797359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Mentimeter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49212-0B8E-4C4D-8E66-638CA4745D86}"/>
              </a:ext>
            </a:extLst>
          </p:cNvPr>
          <p:cNvSpPr txBox="1"/>
          <p:nvPr/>
        </p:nvSpPr>
        <p:spPr>
          <a:xfrm>
            <a:off x="1399651" y="1882448"/>
            <a:ext cx="939269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6. The maximum number of Nodes in a 6-ary Tree of height 3 is? (Assume height is 1-based, i.e. if there is one node in the tree, the root, height is 1).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3156E1-7079-4946-9DEF-0BCB0C8C00E5}"/>
              </a:ext>
            </a:extLst>
          </p:cNvPr>
          <p:cNvSpPr txBox="1"/>
          <p:nvPr/>
        </p:nvSpPr>
        <p:spPr>
          <a:xfrm>
            <a:off x="3851030" y="6418741"/>
            <a:ext cx="426803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https://en.wikipedia.org/wiki/M-ary_tree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C5C2D3E-947B-4B8D-BA31-C3470E7186E1}"/>
              </a:ext>
            </a:extLst>
          </p:cNvPr>
          <p:cNvSpPr txBox="1"/>
          <p:nvPr/>
        </p:nvSpPr>
        <p:spPr>
          <a:xfrm>
            <a:off x="1691053" y="3628218"/>
            <a:ext cx="99568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The total number of nodes, N in a perfect m-</a:t>
            </a:r>
            <a:r>
              <a:rPr kumimoji="0" lang="en-US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ary</a:t>
            </a: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tree is (height is 0 based): 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4C6AD1C8-0CAF-40C9-95AA-7D59FA2C5A2C}"/>
                  </a:ext>
                </a:extLst>
              </p:cNvPr>
              <p:cNvSpPr txBox="1"/>
              <p:nvPr/>
            </p:nvSpPr>
            <p:spPr>
              <a:xfrm>
                <a:off x="4769375" y="4243013"/>
                <a:ext cx="1467774" cy="56156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DA63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𝑁</m:t>
                      </m:r>
                      <m:r>
                        <a:rPr kumimoji="0" lang="en-US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DA63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=</m:t>
                      </m:r>
                      <m:f>
                        <m:fPr>
                          <m:ctrlPr>
                            <a:rPr kumimoji="0" lang="en-U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DA63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kumimoji="0" lang="en-U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DA63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sSupPr>
                            <m:e>
                              <m:r>
                                <a:rPr kumimoji="0" lang="en-U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DA63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𝑚</m:t>
                              </m:r>
                            </m:e>
                            <m:sup>
                              <m:r>
                                <a:rPr kumimoji="0" lang="en-U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DA63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h</m:t>
                              </m:r>
                              <m:r>
                                <a:rPr kumimoji="0" lang="en-U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DA63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+1</m:t>
                              </m:r>
                            </m:sup>
                          </m:sSup>
                          <m:r>
                            <a:rPr kumimoji="0" lang="en-U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DA63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−1</m:t>
                          </m:r>
                        </m:num>
                        <m:den>
                          <m:r>
                            <a:rPr kumimoji="0" lang="en-U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DA63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𝑚</m:t>
                          </m:r>
                          <m:r>
                            <a:rPr kumimoji="0" lang="en-U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DA63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−1</m:t>
                          </m:r>
                        </m:den>
                      </m:f>
                    </m:oMath>
                  </m:oMathPara>
                </a14:m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DA63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4C6AD1C8-0CAF-40C9-95AA-7D59FA2C5A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69375" y="4243013"/>
                <a:ext cx="1467774" cy="56156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Graphic 7">
            <a:extLst>
              <a:ext uri="{FF2B5EF4-FFF2-40B4-BE49-F238E27FC236}">
                <a16:creationId xmlns:a16="http://schemas.microsoft.com/office/drawing/2014/main" id="{CC80AD97-F4AC-4444-BCF7-038DE110E4F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032705" y="5132750"/>
            <a:ext cx="6136490" cy="72600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51F6212-42C7-4AA6-96F5-723646C81A2F}"/>
              </a:ext>
            </a:extLst>
          </p:cNvPr>
          <p:cNvSpPr txBox="1"/>
          <p:nvPr/>
        </p:nvSpPr>
        <p:spPr>
          <a:xfrm>
            <a:off x="2556886" y="5311087"/>
            <a:ext cx="99568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From GP: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D405164-DB96-434F-B5CD-579A67ECD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61</a:t>
            </a:fld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B5CF2A3-7A45-4E2F-B41B-90EBA665B0FA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D8306D54-8CD3-4BB6-90A9-1E9E02F438F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12" descr="Logo COP3530">
              <a:extLst>
                <a:ext uri="{FF2B5EF4-FFF2-40B4-BE49-F238E27FC236}">
                  <a16:creationId xmlns:a16="http://schemas.microsoft.com/office/drawing/2014/main" id="{B8BCFD16-649E-48D8-9A34-EA5394216D2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9651354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199607" cy="1325563"/>
          </a:xfrm>
        </p:spPr>
        <p:txBody>
          <a:bodyPr>
            <a:noAutofit/>
          </a:bodyPr>
          <a:lstStyle/>
          <a:p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3600" dirty="0">
                <a:solidFill>
                  <a:schemeClr val="bg1"/>
                </a:solidFill>
                <a:latin typeface="Gotham Bold" pitchFamily="50" charset="0"/>
              </a:rPr>
              <a:t>Binary Tree: </a:t>
            </a:r>
            <a:r>
              <a:rPr lang="en-US" sz="3600" dirty="0">
                <a:solidFill>
                  <a:srgbClr val="EB6E19"/>
                </a:solidFill>
                <a:latin typeface="Gotham Bold" pitchFamily="50" charset="0"/>
              </a:rPr>
              <a:t>Sum of Right Leaves (4.2.3)</a:t>
            </a: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36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3E7F3E-4912-4FEA-B34E-7E95D57C3114}"/>
              </a:ext>
            </a:extLst>
          </p:cNvPr>
          <p:cNvSpPr txBox="1">
            <a:spLocks/>
          </p:cNvSpPr>
          <p:nvPr/>
        </p:nvSpPr>
        <p:spPr>
          <a:xfrm>
            <a:off x="3535756" y="4209732"/>
            <a:ext cx="12370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j-ea"/>
              <a:cs typeface="+mj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14F9D8-2A52-4016-89AF-18450C26B84D}"/>
              </a:ext>
            </a:extLst>
          </p:cNvPr>
          <p:cNvSpPr txBox="1"/>
          <p:nvPr/>
        </p:nvSpPr>
        <p:spPr>
          <a:xfrm>
            <a:off x="3308420" y="6154321"/>
            <a:ext cx="609432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https://stepik.org/lesson/390626/step/3?unit=379726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1DF94DA-0AF8-40CE-A8D0-65E2A3E98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62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7D560CD-C1B6-453E-ADD5-59190C807F12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8" name="Picture 2">
              <a:extLst>
                <a:ext uri="{FF2B5EF4-FFF2-40B4-BE49-F238E27FC236}">
                  <a16:creationId xmlns:a16="http://schemas.microsoft.com/office/drawing/2014/main" id="{8414E638-5924-4FC1-AEDC-D46A830DAE3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9" descr="Logo COP3530">
              <a:extLst>
                <a:ext uri="{FF2B5EF4-FFF2-40B4-BE49-F238E27FC236}">
                  <a16:creationId xmlns:a16="http://schemas.microsoft.com/office/drawing/2014/main" id="{27287280-CF19-4FDF-9C6F-9E96B3D78CE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7366029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199607" cy="1325563"/>
          </a:xfrm>
        </p:spPr>
        <p:txBody>
          <a:bodyPr>
            <a:noAutofit/>
          </a:bodyPr>
          <a:lstStyle/>
          <a:p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3600" dirty="0">
                <a:solidFill>
                  <a:schemeClr val="bg1"/>
                </a:solidFill>
                <a:latin typeface="Gotham Bold" pitchFamily="50" charset="0"/>
              </a:rPr>
              <a:t>Binary Tree: </a:t>
            </a:r>
            <a:r>
              <a:rPr lang="en-US" sz="3600" dirty="0">
                <a:solidFill>
                  <a:srgbClr val="EB6E19"/>
                </a:solidFill>
                <a:latin typeface="Gotham Bold" pitchFamily="50" charset="0"/>
              </a:rPr>
              <a:t>Sum of Right Leaves (4.2.3)</a:t>
            </a: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36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3E7F3E-4912-4FEA-B34E-7E95D57C3114}"/>
              </a:ext>
            </a:extLst>
          </p:cNvPr>
          <p:cNvSpPr txBox="1">
            <a:spLocks/>
          </p:cNvSpPr>
          <p:nvPr/>
        </p:nvSpPr>
        <p:spPr>
          <a:xfrm>
            <a:off x="3535756" y="4209732"/>
            <a:ext cx="12370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j-ea"/>
              <a:cs typeface="+mj-cs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E312F180-6DBA-4E0C-8375-A9CBF2F0A880}"/>
              </a:ext>
            </a:extLst>
          </p:cNvPr>
          <p:cNvGraphicFramePr>
            <a:graphicFrameLocks noGrp="1"/>
          </p:cNvGraphicFramePr>
          <p:nvPr/>
        </p:nvGraphicFramePr>
        <p:xfrm>
          <a:off x="1693024" y="1594044"/>
          <a:ext cx="378179" cy="461460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78179">
                  <a:extLst>
                    <a:ext uri="{9D8B030D-6E8A-4147-A177-3AD203B41FA5}">
                      <a16:colId xmlns:a16="http://schemas.microsoft.com/office/drawing/2014/main" val="2652359085"/>
                    </a:ext>
                  </a:extLst>
                </a:gridCol>
              </a:tblGrid>
              <a:tr h="119981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71500" algn="l"/>
                        </a:tabLs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01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02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03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04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05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06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07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08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09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10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11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12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13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14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15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16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17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18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19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20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21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22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23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2061028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3D18E975-58BB-4780-B11D-0BC2A9C4C8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>
            <a:graphicFrameLocks noGrp="1"/>
          </p:cNvGraphicFramePr>
          <p:nvPr/>
        </p:nvGraphicFramePr>
        <p:xfrm>
          <a:off x="2071202" y="1594044"/>
          <a:ext cx="9127507" cy="4614609"/>
        </p:xfrm>
        <a:graphic>
          <a:graphicData uri="http://schemas.openxmlformats.org/drawingml/2006/table">
            <a:tbl>
              <a:tblPr>
                <a:solidFill>
                  <a:srgbClr val="000000"/>
                </a:solidFill>
                <a:tableStyleId>{5C22544A-7EE6-4342-B048-85BDC9FD1C3A}</a:tableStyleId>
              </a:tblPr>
              <a:tblGrid>
                <a:gridCol w="9127507">
                  <a:extLst>
                    <a:ext uri="{9D8B030D-6E8A-4147-A177-3AD203B41FA5}">
                      <a16:colId xmlns:a16="http://schemas.microsoft.com/office/drawing/2014/main" val="3829240360"/>
                    </a:ext>
                  </a:extLst>
                </a:gridCol>
              </a:tblGrid>
              <a:tr h="157979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void </a:t>
                      </a:r>
                      <a:r>
                        <a:rPr lang="en-US" sz="1100" kern="1200" baseline="0" dirty="0" err="1">
                          <a:solidFill>
                            <a:srgbClr val="EB6E19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sumOfRightLeaves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TreeNode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* root)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{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queue&lt;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TreeNode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*&gt; q;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int sum=0;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if(root !=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nullptr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) 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q.push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(root);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while (!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q.empty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())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{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kern="1200" baseline="0" dirty="0">
                        <a:solidFill>
                          <a:schemeClr val="bg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+mn-cs"/>
                      </a:endParaRP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if (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q.front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()-&gt;left !=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nullptr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)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q.push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q.front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()-&gt;left);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kern="1200" baseline="0" dirty="0">
                        <a:solidFill>
                          <a:schemeClr val="bg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+mn-cs"/>
                      </a:endParaRP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if (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q.front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()-&gt;right !=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nullptr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)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q.push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q.front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()-&gt;right);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kern="1200" baseline="0" dirty="0">
                        <a:solidFill>
                          <a:schemeClr val="bg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+mn-cs"/>
                      </a:endParaRP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q.pop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}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cout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&lt;&lt; sum;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}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2061028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61D427C3-9456-411B-AD3F-F578DA90BCB7}"/>
              </a:ext>
            </a:extLst>
          </p:cNvPr>
          <p:cNvSpPr txBox="1"/>
          <p:nvPr/>
        </p:nvSpPr>
        <p:spPr>
          <a:xfrm>
            <a:off x="3308420" y="6244756"/>
            <a:ext cx="609432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https://stepik.org/lesson/390626/step/3?unit=379726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CDF26-B388-4FF7-9B83-D5833E524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63</a:t>
            </a:fld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70459F8-1863-4DC5-84B8-36952722B1A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3CB8D33B-3C65-4F17-95EF-02F1CF88097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12" descr="Logo COP3530">
              <a:extLst>
                <a:ext uri="{FF2B5EF4-FFF2-40B4-BE49-F238E27FC236}">
                  <a16:creationId xmlns:a16="http://schemas.microsoft.com/office/drawing/2014/main" id="{974E68C1-721C-4B2E-B422-4833641C5D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0929247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199607" cy="1325563"/>
          </a:xfrm>
        </p:spPr>
        <p:txBody>
          <a:bodyPr>
            <a:noAutofit/>
          </a:bodyPr>
          <a:lstStyle/>
          <a:p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3600" dirty="0">
                <a:solidFill>
                  <a:schemeClr val="bg1"/>
                </a:solidFill>
                <a:latin typeface="Gotham Bold" pitchFamily="50" charset="0"/>
              </a:rPr>
              <a:t>Binary Tree: </a:t>
            </a:r>
            <a:r>
              <a:rPr lang="en-US" sz="3600" dirty="0">
                <a:solidFill>
                  <a:srgbClr val="EB6E19"/>
                </a:solidFill>
                <a:latin typeface="Gotham Bold" pitchFamily="50" charset="0"/>
              </a:rPr>
              <a:t>Sum of Right Leaves (4.2.3)</a:t>
            </a: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36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3E7F3E-4912-4FEA-B34E-7E95D57C3114}"/>
              </a:ext>
            </a:extLst>
          </p:cNvPr>
          <p:cNvSpPr txBox="1">
            <a:spLocks/>
          </p:cNvSpPr>
          <p:nvPr/>
        </p:nvSpPr>
        <p:spPr>
          <a:xfrm>
            <a:off x="3535756" y="4209732"/>
            <a:ext cx="12370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j-ea"/>
              <a:cs typeface="+mj-cs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E312F180-6DBA-4E0C-8375-A9CBF2F0A880}"/>
              </a:ext>
            </a:extLst>
          </p:cNvPr>
          <p:cNvGraphicFramePr>
            <a:graphicFrameLocks noGrp="1"/>
          </p:cNvGraphicFramePr>
          <p:nvPr/>
        </p:nvGraphicFramePr>
        <p:xfrm>
          <a:off x="1693024" y="1594044"/>
          <a:ext cx="378179" cy="461460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78179">
                  <a:extLst>
                    <a:ext uri="{9D8B030D-6E8A-4147-A177-3AD203B41FA5}">
                      <a16:colId xmlns:a16="http://schemas.microsoft.com/office/drawing/2014/main" val="2652359085"/>
                    </a:ext>
                  </a:extLst>
                </a:gridCol>
              </a:tblGrid>
              <a:tr h="119981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71500" algn="l"/>
                        </a:tabLs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01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02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03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04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05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06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07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08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09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10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11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12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13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14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15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16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17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18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19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20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21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22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23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2061028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3D18E975-58BB-4780-B11D-0BC2A9C4C8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>
            <a:graphicFrameLocks noGrp="1"/>
          </p:cNvGraphicFramePr>
          <p:nvPr/>
        </p:nvGraphicFramePr>
        <p:xfrm>
          <a:off x="2071202" y="1594044"/>
          <a:ext cx="9127507" cy="4614609"/>
        </p:xfrm>
        <a:graphic>
          <a:graphicData uri="http://schemas.openxmlformats.org/drawingml/2006/table">
            <a:tbl>
              <a:tblPr>
                <a:solidFill>
                  <a:srgbClr val="000000"/>
                </a:solidFill>
                <a:tableStyleId>{5C22544A-7EE6-4342-B048-85BDC9FD1C3A}</a:tableStyleId>
              </a:tblPr>
              <a:tblGrid>
                <a:gridCol w="9127507">
                  <a:extLst>
                    <a:ext uri="{9D8B030D-6E8A-4147-A177-3AD203B41FA5}">
                      <a16:colId xmlns:a16="http://schemas.microsoft.com/office/drawing/2014/main" val="3829240360"/>
                    </a:ext>
                  </a:extLst>
                </a:gridCol>
              </a:tblGrid>
              <a:tr h="157979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void </a:t>
                      </a:r>
                      <a:r>
                        <a:rPr lang="en-US" sz="1100" kern="1200" baseline="0" dirty="0" err="1">
                          <a:solidFill>
                            <a:srgbClr val="EB6E19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sumOfRightLeaves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TreeNode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* root)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{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queue&lt;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TreeNode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*&gt; q;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int sum=0;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if(root !=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nullptr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) 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q.push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(root);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while (!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q.empty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())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{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if (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q.front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()-&gt;right !=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nullptr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&amp;&amp;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q.front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()-&gt;right-&gt;right ==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nullptr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&amp;&amp;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q.front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()-&gt;right-&gt;left ==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nullptr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)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sum +=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q.front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()-&gt;right-&gt;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val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if (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q.front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()-&gt;left !=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nullptr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)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q.push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q.front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()-&gt;left);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kern="1200" baseline="0" dirty="0">
                        <a:solidFill>
                          <a:schemeClr val="bg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+mn-cs"/>
                      </a:endParaRP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if (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q.front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()-&gt;right !=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nullptr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)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q.push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q.front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()-&gt;right);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kern="1200" baseline="0" dirty="0">
                        <a:solidFill>
                          <a:schemeClr val="bg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+mn-cs"/>
                      </a:endParaRP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q.pop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}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cout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&lt;&lt; sum;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}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2061028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61D427C3-9456-411B-AD3F-F578DA90BCB7}"/>
              </a:ext>
            </a:extLst>
          </p:cNvPr>
          <p:cNvSpPr txBox="1"/>
          <p:nvPr/>
        </p:nvSpPr>
        <p:spPr>
          <a:xfrm>
            <a:off x="3308420" y="6244756"/>
            <a:ext cx="609432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https://stepik.org/lesson/390626/step/3?unit=379726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81220B-18CE-47E3-87F3-BA92548062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64</a:t>
            </a:fld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B0EEDD7-8247-4481-BE5B-2DF43F5AE464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A693049A-D264-4F36-AFDC-3A5E9B0E1BA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12" descr="Logo COP3530">
              <a:extLst>
                <a:ext uri="{FF2B5EF4-FFF2-40B4-BE49-F238E27FC236}">
                  <a16:creationId xmlns:a16="http://schemas.microsoft.com/office/drawing/2014/main" id="{C8AE3B96-7EF9-449C-B21B-9F4571561D2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3362416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3600" dirty="0">
                <a:solidFill>
                  <a:schemeClr val="bg1"/>
                </a:solidFill>
                <a:latin typeface="Gotham Bold" pitchFamily="50" charset="0"/>
              </a:rPr>
              <a:t>n-</a:t>
            </a:r>
            <a:r>
              <a:rPr lang="en-US" sz="3600" dirty="0" err="1">
                <a:solidFill>
                  <a:schemeClr val="bg1"/>
                </a:solidFill>
                <a:latin typeface="Gotham Bold" pitchFamily="50" charset="0"/>
              </a:rPr>
              <a:t>Ary</a:t>
            </a:r>
            <a:r>
              <a:rPr lang="en-US" sz="3600" dirty="0">
                <a:solidFill>
                  <a:schemeClr val="bg1"/>
                </a:solidFill>
                <a:latin typeface="Gotham Bold" pitchFamily="50" charset="0"/>
              </a:rPr>
              <a:t> Tree: </a:t>
            </a:r>
            <a:r>
              <a:rPr lang="en-US" sz="3600" dirty="0">
                <a:solidFill>
                  <a:srgbClr val="EB6E19"/>
                </a:solidFill>
                <a:latin typeface="Gotham Bold" pitchFamily="50" charset="0"/>
              </a:rPr>
              <a:t>Level Order Traversal (4.1.1)</a:t>
            </a: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36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3E7F3E-4912-4FEA-B34E-7E95D57C3114}"/>
              </a:ext>
            </a:extLst>
          </p:cNvPr>
          <p:cNvSpPr txBox="1">
            <a:spLocks/>
          </p:cNvSpPr>
          <p:nvPr/>
        </p:nvSpPr>
        <p:spPr>
          <a:xfrm>
            <a:off x="3535756" y="4209732"/>
            <a:ext cx="12370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j-ea"/>
              <a:cs typeface="+mj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E4F537C-9752-4411-AC8A-C60B65F6168A}"/>
              </a:ext>
            </a:extLst>
          </p:cNvPr>
          <p:cNvSpPr/>
          <p:nvPr/>
        </p:nvSpPr>
        <p:spPr>
          <a:xfrm>
            <a:off x="3017982" y="6308209"/>
            <a:ext cx="590738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https://stepik.org/lesson/357873/step/1?unit=342071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3684C5-2472-4024-B2EA-64B11B41C3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65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3020EFC-0A9B-4F28-9AF4-D56C36AA2617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A8A27CFA-8859-4ABD-AAFE-4FB930E88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Logo COP3530">
              <a:extLst>
                <a:ext uri="{FF2B5EF4-FFF2-40B4-BE49-F238E27FC236}">
                  <a16:creationId xmlns:a16="http://schemas.microsoft.com/office/drawing/2014/main" id="{0E8589D0-467B-429B-98AD-BC5F0E70CF6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4478125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3600" dirty="0">
                <a:solidFill>
                  <a:schemeClr val="bg1"/>
                </a:solidFill>
                <a:latin typeface="Gotham Bold" pitchFamily="50" charset="0"/>
              </a:rPr>
              <a:t>n-</a:t>
            </a:r>
            <a:r>
              <a:rPr lang="en-US" sz="3600" dirty="0" err="1">
                <a:solidFill>
                  <a:schemeClr val="bg1"/>
                </a:solidFill>
                <a:latin typeface="Gotham Bold" pitchFamily="50" charset="0"/>
              </a:rPr>
              <a:t>Ary</a:t>
            </a:r>
            <a:r>
              <a:rPr lang="en-US" sz="3600" dirty="0">
                <a:solidFill>
                  <a:schemeClr val="bg1"/>
                </a:solidFill>
                <a:latin typeface="Gotham Bold" pitchFamily="50" charset="0"/>
              </a:rPr>
              <a:t> Tree: </a:t>
            </a:r>
            <a:r>
              <a:rPr lang="en-US" sz="3600" dirty="0">
                <a:solidFill>
                  <a:srgbClr val="EB6E19"/>
                </a:solidFill>
                <a:latin typeface="Gotham Bold" pitchFamily="50" charset="0"/>
              </a:rPr>
              <a:t>Level Order Traversal (4.1.1)</a:t>
            </a: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36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3E7F3E-4912-4FEA-B34E-7E95D57C3114}"/>
              </a:ext>
            </a:extLst>
          </p:cNvPr>
          <p:cNvSpPr txBox="1">
            <a:spLocks/>
          </p:cNvSpPr>
          <p:nvPr/>
        </p:nvSpPr>
        <p:spPr>
          <a:xfrm>
            <a:off x="3535756" y="4209732"/>
            <a:ext cx="12370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j-ea"/>
              <a:cs typeface="+mj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E4F537C-9752-4411-AC8A-C60B65F6168A}"/>
              </a:ext>
            </a:extLst>
          </p:cNvPr>
          <p:cNvSpPr/>
          <p:nvPr/>
        </p:nvSpPr>
        <p:spPr>
          <a:xfrm>
            <a:off x="3017982" y="6308209"/>
            <a:ext cx="590738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https://stepik.org/lesson/357873/step/1?unit=342071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A66AFFF6-9CB8-4C68-B3BE-DBD9179B81BF}"/>
              </a:ext>
            </a:extLst>
          </p:cNvPr>
          <p:cNvGraphicFramePr>
            <a:graphicFrameLocks noGrp="1"/>
          </p:cNvGraphicFramePr>
          <p:nvPr/>
        </p:nvGraphicFramePr>
        <p:xfrm>
          <a:off x="1693024" y="1594044"/>
          <a:ext cx="378179" cy="461460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78179">
                  <a:extLst>
                    <a:ext uri="{9D8B030D-6E8A-4147-A177-3AD203B41FA5}">
                      <a16:colId xmlns:a16="http://schemas.microsoft.com/office/drawing/2014/main" val="2652359085"/>
                    </a:ext>
                  </a:extLst>
                </a:gridCol>
              </a:tblGrid>
              <a:tr h="119981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71500" algn="l"/>
                        </a:tabLs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01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02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03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04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05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06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07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08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09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10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11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12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13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14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15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16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17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18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19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20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21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22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23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2061028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5149F8FA-D949-4847-A086-83EFCF2C3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>
            <a:graphicFrameLocks noGrp="1"/>
          </p:cNvGraphicFramePr>
          <p:nvPr/>
        </p:nvGraphicFramePr>
        <p:xfrm>
          <a:off x="2071202" y="1594044"/>
          <a:ext cx="9127507" cy="4614609"/>
        </p:xfrm>
        <a:graphic>
          <a:graphicData uri="http://schemas.openxmlformats.org/drawingml/2006/table">
            <a:tbl>
              <a:tblPr>
                <a:solidFill>
                  <a:srgbClr val="000000"/>
                </a:solidFill>
                <a:tableStyleId>{5C22544A-7EE6-4342-B048-85BDC9FD1C3A}</a:tableStyleId>
              </a:tblPr>
              <a:tblGrid>
                <a:gridCol w="9127507">
                  <a:extLst>
                    <a:ext uri="{9D8B030D-6E8A-4147-A177-3AD203B41FA5}">
                      <a16:colId xmlns:a16="http://schemas.microsoft.com/office/drawing/2014/main" val="3829240360"/>
                    </a:ext>
                  </a:extLst>
                </a:gridCol>
              </a:tblGrid>
              <a:tr h="157979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void </a:t>
                      </a:r>
                      <a:r>
                        <a:rPr lang="en-US" sz="1100" kern="1200" baseline="0" dirty="0" err="1">
                          <a:solidFill>
                            <a:srgbClr val="EB6E19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levelOrder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(Node* root) {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queue&lt;Node*&gt; queue;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int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levelNum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= 1;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if (root ==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nullptr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) return; 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queue.push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(root);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while (!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queue.empty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()) {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int size =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queue.size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vector&lt;int&gt; level;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for (int i = 0; i &lt; size; i++) {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 Node* node =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queue.front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level.push_back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(node-&gt;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val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queue.pop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 for (int j = 0; j &lt; (node-&gt;children).size();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j++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) {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     if ((node-&gt;children)[j] !=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nullptr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)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 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queue.push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((node-&gt;children)[j]);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  }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}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cout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&lt;&lt; "Level: " &lt;&lt;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levelNum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&lt;&lt;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endl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for (int item : level)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cout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&lt;&lt; item &lt;&lt; " ";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cout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&lt;&lt;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endl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levelNum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++;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}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}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2061028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015EDB-4923-4DA1-BC8E-E820AC8AA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66</a:t>
            </a:fld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6CAB563-398B-4F6F-A7C5-3D56AC990A3E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284099C5-8CB3-4DE8-8833-1632206817E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12" descr="Logo COP3530">
              <a:extLst>
                <a:ext uri="{FF2B5EF4-FFF2-40B4-BE49-F238E27FC236}">
                  <a16:creationId xmlns:a16="http://schemas.microsoft.com/office/drawing/2014/main" id="{5CFFFA32-13BC-437A-BEBB-DF9F2022BB9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2851812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3600" dirty="0">
                <a:solidFill>
                  <a:schemeClr val="bg1"/>
                </a:solidFill>
                <a:latin typeface="Gotham Bold" pitchFamily="50" charset="0"/>
              </a:rPr>
              <a:t>n-</a:t>
            </a:r>
            <a:r>
              <a:rPr lang="en-US" sz="3600" dirty="0" err="1">
                <a:solidFill>
                  <a:schemeClr val="bg1"/>
                </a:solidFill>
                <a:latin typeface="Gotham Bold" pitchFamily="50" charset="0"/>
              </a:rPr>
              <a:t>Ary</a:t>
            </a:r>
            <a:r>
              <a:rPr lang="en-US" sz="3600" dirty="0">
                <a:solidFill>
                  <a:schemeClr val="bg1"/>
                </a:solidFill>
                <a:latin typeface="Gotham Bold" pitchFamily="50" charset="0"/>
              </a:rPr>
              <a:t> Tree: </a:t>
            </a:r>
            <a:r>
              <a:rPr lang="en-US" sz="3600" dirty="0">
                <a:solidFill>
                  <a:srgbClr val="EB6E19"/>
                </a:solidFill>
                <a:latin typeface="Gotham Bold" pitchFamily="50" charset="0"/>
              </a:rPr>
              <a:t>Level Order Traversal (4.1.1)</a:t>
            </a: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36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3E7F3E-4912-4FEA-B34E-7E95D57C3114}"/>
              </a:ext>
            </a:extLst>
          </p:cNvPr>
          <p:cNvSpPr txBox="1">
            <a:spLocks/>
          </p:cNvSpPr>
          <p:nvPr/>
        </p:nvSpPr>
        <p:spPr>
          <a:xfrm>
            <a:off x="3535756" y="4209732"/>
            <a:ext cx="12370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j-ea"/>
              <a:cs typeface="+mj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E4F537C-9752-4411-AC8A-C60B65F6168A}"/>
              </a:ext>
            </a:extLst>
          </p:cNvPr>
          <p:cNvSpPr/>
          <p:nvPr/>
        </p:nvSpPr>
        <p:spPr>
          <a:xfrm>
            <a:off x="3017982" y="6308209"/>
            <a:ext cx="590738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https://stepik.org/lesson/357873/step/1?unit=342071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A66AFFF6-9CB8-4C68-B3BE-DBD9179B81BF}"/>
              </a:ext>
            </a:extLst>
          </p:cNvPr>
          <p:cNvGraphicFramePr>
            <a:graphicFrameLocks noGrp="1"/>
          </p:cNvGraphicFramePr>
          <p:nvPr/>
        </p:nvGraphicFramePr>
        <p:xfrm>
          <a:off x="1693024" y="1594044"/>
          <a:ext cx="378179" cy="442182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78179">
                  <a:extLst>
                    <a:ext uri="{9D8B030D-6E8A-4147-A177-3AD203B41FA5}">
                      <a16:colId xmlns:a16="http://schemas.microsoft.com/office/drawing/2014/main" val="2652359085"/>
                    </a:ext>
                  </a:extLst>
                </a:gridCol>
              </a:tblGrid>
              <a:tr h="119981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71500" algn="l"/>
                        </a:tabLs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01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02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03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04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05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06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07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08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09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10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11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12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13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14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15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16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17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18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19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20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21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22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23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2061028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5149F8FA-D949-4847-A086-83EFCF2C3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>
            <a:graphicFrameLocks noGrp="1"/>
          </p:cNvGraphicFramePr>
          <p:nvPr/>
        </p:nvGraphicFramePr>
        <p:xfrm>
          <a:off x="2071202" y="1594044"/>
          <a:ext cx="9127507" cy="4421823"/>
        </p:xfrm>
        <a:graphic>
          <a:graphicData uri="http://schemas.openxmlformats.org/drawingml/2006/table">
            <a:tbl>
              <a:tblPr>
                <a:solidFill>
                  <a:srgbClr val="000000"/>
                </a:solidFill>
                <a:tableStyleId>{5C22544A-7EE6-4342-B048-85BDC9FD1C3A}</a:tableStyleId>
              </a:tblPr>
              <a:tblGrid>
                <a:gridCol w="9127507">
                  <a:extLst>
                    <a:ext uri="{9D8B030D-6E8A-4147-A177-3AD203B41FA5}">
                      <a16:colId xmlns:a16="http://schemas.microsoft.com/office/drawing/2014/main" val="3829240360"/>
                    </a:ext>
                  </a:extLst>
                </a:gridCol>
              </a:tblGrid>
              <a:tr h="157979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void </a:t>
                      </a:r>
                      <a:r>
                        <a:rPr lang="en-US" sz="1100" kern="1200" baseline="0" dirty="0" err="1">
                          <a:solidFill>
                            <a:srgbClr val="EB6E19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levelOrder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(Node* root) {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int level = 1;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queue&lt;Node*&gt; q;    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q.push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(root);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while (!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q.empty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())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{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vector&lt;int&gt;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vec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int size =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q.size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for (int i = 0; i &lt; size; i++)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{ 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Node* temp =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q.front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vec.push_back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(temp-&gt;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val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q.pop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for (auto element : temp-&gt;children)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q.push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(element);  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}   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cout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&lt;&lt; "Level: " &lt;&lt; level++ &lt;&lt;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endl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for (int i = 0; i &lt;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vec.size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(); i++ )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cout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&lt;&lt;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vec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[i] &lt;&lt; " ";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cout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&lt;&lt;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endl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}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}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2061028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22BA0-2A4D-4C14-A4DB-9CC73185A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67</a:t>
            </a:fld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3DB8107-F149-4B6E-8F1E-28BE093A99BC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AAA6CB24-6768-4802-815D-5E1F32F2FA0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12" descr="Logo COP3530">
              <a:extLst>
                <a:ext uri="{FF2B5EF4-FFF2-40B4-BE49-F238E27FC236}">
                  <a16:creationId xmlns:a16="http://schemas.microsoft.com/office/drawing/2014/main" id="{CE5D2735-8256-4409-803A-07E7AD0803C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2676747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6767" y="2555666"/>
            <a:ext cx="3562978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Questions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DA86C78-9E66-4EEB-9908-5A42587AE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68</a:t>
            </a:fld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77225CF-083F-4E6B-9E11-F11B819E43E7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E4B73589-1FF7-47B5-8C4F-191D30FF4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Logo COP3530">
              <a:extLst>
                <a:ext uri="{FF2B5EF4-FFF2-40B4-BE49-F238E27FC236}">
                  <a16:creationId xmlns:a16="http://schemas.microsoft.com/office/drawing/2014/main" id="{3296BC42-E594-441B-B134-B882E105BE3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8264254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9D5D4F-8054-48EF-9170-C7D04C6E7DC6}"/>
              </a:ext>
            </a:extLst>
          </p:cNvPr>
          <p:cNvSpPr txBox="1"/>
          <p:nvPr/>
        </p:nvSpPr>
        <p:spPr>
          <a:xfrm>
            <a:off x="578855" y="2521189"/>
            <a:ext cx="110342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More Properties Related to Height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76E33B7-CEB3-43E7-BA0D-BA2343289203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DB4A71E8-37EC-4A57-ADB4-FB9A69B6849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Logo COP3530">
              <a:extLst>
                <a:ext uri="{FF2B5EF4-FFF2-40B4-BE49-F238E27FC236}">
                  <a16:creationId xmlns:a16="http://schemas.microsoft.com/office/drawing/2014/main" id="{B4885426-4AAF-4036-8DD3-01D560330E3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258737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228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Children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Successors of a node are called children.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1336431" y="3275064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23505463-2827-4C67-AABC-8117E04B287A}"/>
              </a:ext>
            </a:extLst>
          </p:cNvPr>
          <p:cNvSpPr txBox="1"/>
          <p:nvPr/>
        </p:nvSpPr>
        <p:spPr>
          <a:xfrm>
            <a:off x="4543952" y="3899987"/>
            <a:ext cx="2807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Child of 25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A9AFFA1-C377-4C7A-ADC9-65720CDCAF89}"/>
              </a:ext>
            </a:extLst>
          </p:cNvPr>
          <p:cNvSpPr txBox="1"/>
          <p:nvPr/>
        </p:nvSpPr>
        <p:spPr>
          <a:xfrm>
            <a:off x="915650" y="3926051"/>
            <a:ext cx="2807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Child of 25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8293EE2-D729-44C2-8B8E-213FC344B9D5}"/>
              </a:ext>
            </a:extLst>
          </p:cNvPr>
          <p:cNvSpPr txBox="1"/>
          <p:nvPr/>
        </p:nvSpPr>
        <p:spPr>
          <a:xfrm>
            <a:off x="5407376" y="5297924"/>
            <a:ext cx="2807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Child of 51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9832234-4334-41D3-9BB2-00E20EFB3A6A}"/>
              </a:ext>
            </a:extLst>
          </p:cNvPr>
          <p:cNvSpPr txBox="1"/>
          <p:nvPr/>
        </p:nvSpPr>
        <p:spPr>
          <a:xfrm>
            <a:off x="252622" y="5297070"/>
            <a:ext cx="2807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Child of 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30381E-7967-411A-AC4D-E6566874A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7</a:t>
            </a:fld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FA06B92-E116-4729-9D40-D13855F417C8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7" name="Picture 2">
              <a:extLst>
                <a:ext uri="{FF2B5EF4-FFF2-40B4-BE49-F238E27FC236}">
                  <a16:creationId xmlns:a16="http://schemas.microsoft.com/office/drawing/2014/main" id="{A671FD0C-7A81-46EB-AC7D-662781D6C4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27" descr="Logo COP3530">
              <a:extLst>
                <a:ext uri="{FF2B5EF4-FFF2-40B4-BE49-F238E27FC236}">
                  <a16:creationId xmlns:a16="http://schemas.microsoft.com/office/drawing/2014/main" id="{9F8D2339-647A-4A1F-A9B8-5E1CF5D38A1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19073315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2336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Height 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The height of a tree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is the number of nodes in the longest path from the root node to a leaf node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5972259" y="3349713"/>
            <a:ext cx="3743681" cy="3044868"/>
            <a:chOff x="7610119" y="2122444"/>
            <a:chExt cx="3743681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ABC12D60-FF03-4235-9C87-9D4600F108C3}"/>
              </a:ext>
            </a:extLst>
          </p:cNvPr>
          <p:cNvSpPr txBox="1"/>
          <p:nvPr/>
        </p:nvSpPr>
        <p:spPr>
          <a:xfrm>
            <a:off x="8755820" y="3631330"/>
            <a:ext cx="20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Height =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8E2077F-9C48-4E5B-9B49-989E00C4633E}"/>
              </a:ext>
            </a:extLst>
          </p:cNvPr>
          <p:cNvSpPr txBox="1"/>
          <p:nvPr/>
        </p:nvSpPr>
        <p:spPr>
          <a:xfrm>
            <a:off x="1336431" y="4111512"/>
            <a:ext cx="347405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If tree has just the root,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Height = 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2C70EE7-DF01-4400-B792-C4C38AC30209}"/>
              </a:ext>
            </a:extLst>
          </p:cNvPr>
          <p:cNvSpPr txBox="1"/>
          <p:nvPr/>
        </p:nvSpPr>
        <p:spPr>
          <a:xfrm>
            <a:off x="1336431" y="5167312"/>
            <a:ext cx="527590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If tree has more nodes than the root,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Height = 1 + max(Height(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children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097B1B-E858-4F44-B828-7C162F4B0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70</a:t>
            </a:fld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4464969-64FC-47F2-AB93-A97AD5735438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7FAF5CE4-5AFB-4451-850F-311C1B62B5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3F36CF2A-731C-4655-B0C7-E6D83C00AE0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22290810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2336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Height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of a Node 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The height of a node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is the number of nodes in the longest path from the node to a leaf node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5972259" y="3349713"/>
            <a:ext cx="3743681" cy="3044868"/>
            <a:chOff x="7610119" y="2122444"/>
            <a:chExt cx="3743681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ABC12D60-FF03-4235-9C87-9D4600F108C3}"/>
              </a:ext>
            </a:extLst>
          </p:cNvPr>
          <p:cNvSpPr txBox="1"/>
          <p:nvPr/>
        </p:nvSpPr>
        <p:spPr>
          <a:xfrm>
            <a:off x="3493174" y="4479317"/>
            <a:ext cx="2397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Height (2) =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05E14FF-A7C1-4A9B-BFB3-88AB4261AC75}"/>
              </a:ext>
            </a:extLst>
          </p:cNvPr>
          <p:cNvSpPr txBox="1"/>
          <p:nvPr/>
        </p:nvSpPr>
        <p:spPr>
          <a:xfrm>
            <a:off x="5332306" y="5919648"/>
            <a:ext cx="2397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Height (14) =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B53A436-82A7-4204-995C-FF42484844CF}"/>
              </a:ext>
            </a:extLst>
          </p:cNvPr>
          <p:cNvSpPr txBox="1"/>
          <p:nvPr/>
        </p:nvSpPr>
        <p:spPr>
          <a:xfrm>
            <a:off x="8075536" y="3288049"/>
            <a:ext cx="2397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Height (25) =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66EE7A-8FFA-4C03-85E6-F4DB2F171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71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4C646D2-F4FF-4D57-9A56-431FD0448C4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6A34B547-6B7B-4858-A8ED-4751265F2C4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3" descr="Logo COP3530">
              <a:extLst>
                <a:ext uri="{FF2B5EF4-FFF2-40B4-BE49-F238E27FC236}">
                  <a16:creationId xmlns:a16="http://schemas.microsoft.com/office/drawing/2014/main" id="{868A24AC-3964-4231-9BDF-840C24195E4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69498052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97330" cy="1325563"/>
          </a:xfrm>
        </p:spPr>
        <p:txBody>
          <a:bodyPr>
            <a:noAutofit/>
          </a:bodyPr>
          <a:lstStyle/>
          <a:p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2800" dirty="0">
                <a:solidFill>
                  <a:schemeClr val="bg1"/>
                </a:solidFill>
                <a:latin typeface="Gotham Bold" pitchFamily="50" charset="0"/>
              </a:rPr>
              <a:t>Trees: Relationship between Height and Number of Nodes</a:t>
            </a: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043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Minimum number of Nodes in a Tree with Height, h 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CB659A-EAAF-4D95-8AA8-69327DC6C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72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A20956E-4370-400F-B4E6-913926D20749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C69541F6-609D-4E97-93B1-6CDD32788BD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6" descr="Logo COP3530">
              <a:extLst>
                <a:ext uri="{FF2B5EF4-FFF2-40B4-BE49-F238E27FC236}">
                  <a16:creationId xmlns:a16="http://schemas.microsoft.com/office/drawing/2014/main" id="{82F28259-78F7-444B-81DB-FD61B4B5EEE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34087808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97330" cy="1325563"/>
          </a:xfrm>
        </p:spPr>
        <p:txBody>
          <a:bodyPr>
            <a:noAutofit/>
          </a:bodyPr>
          <a:lstStyle/>
          <a:p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2800" dirty="0">
                <a:solidFill>
                  <a:schemeClr val="bg1"/>
                </a:solidFill>
                <a:latin typeface="Gotham Bold" pitchFamily="50" charset="0"/>
              </a:rPr>
              <a:t>Trees: Relationship between Height and Number of Nodes</a:t>
            </a: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874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Minimum number of Nodes in a Tree with Height, h 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If height = h, at least one node at each level, therefore 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Number of Nodes, n =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BC12D60-FF03-4235-9C87-9D4600F108C3}"/>
              </a:ext>
            </a:extLst>
          </p:cNvPr>
          <p:cNvSpPr txBox="1"/>
          <p:nvPr/>
        </p:nvSpPr>
        <p:spPr>
          <a:xfrm>
            <a:off x="2495393" y="4159277"/>
            <a:ext cx="2397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Height, h =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87E9360-E869-45E7-B149-1B294F0C3450}"/>
              </a:ext>
            </a:extLst>
          </p:cNvPr>
          <p:cNvGrpSpPr/>
          <p:nvPr/>
        </p:nvGrpSpPr>
        <p:grpSpPr>
          <a:xfrm>
            <a:off x="5474145" y="4145193"/>
            <a:ext cx="2817846" cy="2220460"/>
            <a:chOff x="6066998" y="3448007"/>
            <a:chExt cx="2817846" cy="2220460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066998" y="3448007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25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170226" y="4211040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51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44764" y="5028387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65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6661740" y="3951384"/>
              <a:ext cx="553824" cy="39255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4E59002F-9B89-4272-A732-7F4935826A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7750623" y="4743474"/>
              <a:ext cx="553824" cy="39255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657938FB-D475-48CD-ACBF-A0DD9D72DD95}"/>
              </a:ext>
            </a:extLst>
          </p:cNvPr>
          <p:cNvSpPr txBox="1"/>
          <p:nvPr/>
        </p:nvSpPr>
        <p:spPr>
          <a:xfrm>
            <a:off x="7711594" y="4671797"/>
            <a:ext cx="2397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Spindly Tree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EB6E19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B53B8B-2147-4E5F-8203-27B847DEA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73</a:t>
            </a:fld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3B891D6-5FC2-4B64-A83F-ABEB0AEA6C01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EB508F93-A3CE-49F6-8F99-0655FFE1B70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15" descr="Logo COP3530">
              <a:extLst>
                <a:ext uri="{FF2B5EF4-FFF2-40B4-BE49-F238E27FC236}">
                  <a16:creationId xmlns:a16="http://schemas.microsoft.com/office/drawing/2014/main" id="{BBA2B609-0E27-48D3-A7A2-F8B5533CB3D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85422334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9210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Maximum number of Nodes in a Tree with Height, h 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32" name="Title 1">
            <a:extLst>
              <a:ext uri="{FF2B5EF4-FFF2-40B4-BE49-F238E27FC236}">
                <a16:creationId xmlns:a16="http://schemas.microsoft.com/office/drawing/2014/main" id="{003FCD85-93C9-40B9-BF3E-08C46047EB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97330" cy="1325563"/>
          </a:xfrm>
        </p:spPr>
        <p:txBody>
          <a:bodyPr>
            <a:noAutofit/>
          </a:bodyPr>
          <a:lstStyle/>
          <a:p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2800" dirty="0">
                <a:solidFill>
                  <a:schemeClr val="bg1"/>
                </a:solidFill>
                <a:latin typeface="Gotham Bold" pitchFamily="50" charset="0"/>
              </a:rPr>
              <a:t>Trees: Relationship between Height and Number of Nodes</a:t>
            </a: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01F8343-75EF-4E8D-924C-4D88E45CE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74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8EE9D49-2DBD-480D-A25F-A8154643AF8A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94B0C2B5-9D7D-4242-BDD2-681BA07B999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6" descr="Logo COP3530">
              <a:extLst>
                <a:ext uri="{FF2B5EF4-FFF2-40B4-BE49-F238E27FC236}">
                  <a16:creationId xmlns:a16="http://schemas.microsoft.com/office/drawing/2014/main" id="{E80410E6-A29A-4E03-9DC5-EBFB12B5107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4196226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7520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Maximum number of Nodes in a Tree with Height, h 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If height = h, all possible node at each level, therefore 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Number of Nodes, n =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1 + 2 + 4 + … + 2</a:t>
            </a:r>
            <a:r>
              <a:rPr kumimoji="0" lang="en-US" sz="1800" b="0" i="0" u="none" strike="noStrike" kern="1200" cap="none" spc="0" normalizeH="0" baseline="3000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h-1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= 2</a:t>
            </a:r>
            <a:r>
              <a:rPr kumimoji="0" lang="en-US" sz="1800" b="0" i="0" u="none" strike="noStrike" kern="1200" cap="none" spc="0" normalizeH="0" baseline="3000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 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- 1 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BC12D60-FF03-4235-9C87-9D4600F108C3}"/>
              </a:ext>
            </a:extLst>
          </p:cNvPr>
          <p:cNvSpPr txBox="1"/>
          <p:nvPr/>
        </p:nvSpPr>
        <p:spPr>
          <a:xfrm>
            <a:off x="1481621" y="4334208"/>
            <a:ext cx="34236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Height, h =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Perfect Binary Tree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4A83A5D-7AEE-4F91-B7E0-C0FBB7742B84}"/>
              </a:ext>
            </a:extLst>
          </p:cNvPr>
          <p:cNvGrpSpPr/>
          <p:nvPr/>
        </p:nvGrpSpPr>
        <p:grpSpPr>
          <a:xfrm>
            <a:off x="4456695" y="3569406"/>
            <a:ext cx="4465404" cy="3044868"/>
            <a:chOff x="6888396" y="2122444"/>
            <a:chExt cx="4465404" cy="3044868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8D646DE4-716E-4928-9760-26192C4596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25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68F6C7BE-E26F-41CF-93CF-C22026D439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</a:t>
              </a: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3D27E0CE-71DB-4BCD-87C9-DE005D0082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51</a:t>
              </a: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0CCF0E5-D9F1-4C44-AD7E-077D10E0C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98548F88-B3D9-4B5B-BABC-3848AE33A8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11</a:t>
              </a: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5CB784A5-0BCB-48E5-B916-6A56D18F66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14</a:t>
              </a: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E98DEC52-62B4-44E5-A51B-75169AF6B5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65</a:t>
              </a:r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D0947FD3-C7D2-472E-A2A4-8500786EF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4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76A51E13-6F43-40B4-8FFA-82AFF0D41A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4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B1A73326-EB2D-4D80-8561-F99BE7336B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6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9480DD6C-37A7-4809-A4F9-E25B417912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4" idx="5"/>
              <a:endCxn id="18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0705787A-8971-4D3F-8BAC-4E7DAF9AC7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129C650-C64A-4C81-883E-D3ED732FF6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6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A24EF4B8-32D8-4588-B0BD-FD50B4D7C0D0}"/>
              </a:ext>
            </a:extLst>
          </p:cNvPr>
          <p:cNvSpPr/>
          <p:nvPr/>
        </p:nvSpPr>
        <p:spPr>
          <a:xfrm>
            <a:off x="529088" y="6047214"/>
            <a:ext cx="337239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https://en.wikipedia.org/wiki/1_%2B_2_%2B_4_%2B_8_%2B_%E2%8B%AF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15131A4-7CA5-4F11-9A19-006F8BABD828}"/>
              </a:ext>
            </a:extLst>
          </p:cNvPr>
          <p:cNvSpPr txBox="1"/>
          <p:nvPr/>
        </p:nvSpPr>
        <p:spPr>
          <a:xfrm>
            <a:off x="8449057" y="4362783"/>
            <a:ext cx="2397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Bushy Tree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EB6E19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32" name="Title 1">
            <a:extLst>
              <a:ext uri="{FF2B5EF4-FFF2-40B4-BE49-F238E27FC236}">
                <a16:creationId xmlns:a16="http://schemas.microsoft.com/office/drawing/2014/main" id="{003FCD85-93C9-40B9-BF3E-08C46047EB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97330" cy="1325563"/>
          </a:xfrm>
        </p:spPr>
        <p:txBody>
          <a:bodyPr>
            <a:noAutofit/>
          </a:bodyPr>
          <a:lstStyle/>
          <a:p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2800" dirty="0">
                <a:solidFill>
                  <a:schemeClr val="bg1"/>
                </a:solidFill>
                <a:latin typeface="Gotham Bold" pitchFamily="50" charset="0"/>
              </a:rPr>
              <a:t>Trees: Relationship between Height and Number of Nodes</a:t>
            </a: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EAA64F8-98BB-4392-9DE5-B16BA3CA6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75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4BA183C-6F0C-41BF-9988-6E674D485E23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31" name="Picture 2">
              <a:extLst>
                <a:ext uri="{FF2B5EF4-FFF2-40B4-BE49-F238E27FC236}">
                  <a16:creationId xmlns:a16="http://schemas.microsoft.com/office/drawing/2014/main" id="{037E6EE5-5CC2-4E2F-BCEC-92587038A13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3" name="Picture 32" descr="Logo COP3530">
              <a:extLst>
                <a:ext uri="{FF2B5EF4-FFF2-40B4-BE49-F238E27FC236}">
                  <a16:creationId xmlns:a16="http://schemas.microsoft.com/office/drawing/2014/main" id="{29EB467E-6960-4237-AC1E-29B70BF3FC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54463229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50598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Number of Nodes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is between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and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2</a:t>
            </a:r>
            <a:r>
              <a:rPr kumimoji="0" lang="en-US" sz="2400" b="0" i="0" u="none" strike="noStrike" kern="1200" cap="none" spc="0" normalizeH="0" baseline="3000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 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- 1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EB6E19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&lt;= n &lt;= 2</a:t>
            </a:r>
            <a:r>
              <a:rPr kumimoji="0" lang="en-US" sz="2000" b="0" i="0" u="none" strike="noStrike" kern="1200" cap="none" spc="0" normalizeH="0" baseline="3000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</a:t>
            </a:r>
            <a:r>
              <a:rPr kumimoji="0" lang="en-US" sz="2000" b="0" i="0" u="none" strike="noStrike" kern="1200" cap="none" spc="0" normalizeH="0" baseline="3000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- 1</a:t>
            </a:r>
          </a:p>
          <a:p>
            <a:pPr marL="3657600" marR="0" lvl="8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n + 1 &lt;= 2</a:t>
            </a:r>
            <a:r>
              <a:rPr kumimoji="0" lang="en-US" sz="2000" b="0" i="0" u="none" strike="noStrike" kern="1200" cap="none" spc="0" normalizeH="0" baseline="3000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</a:t>
            </a:r>
            <a:r>
              <a:rPr kumimoji="0" lang="en-US" sz="2000" b="0" i="0" u="none" strike="noStrike" kern="1200" cap="none" spc="0" normalizeH="0" baseline="3000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3657600" marR="0" lvl="8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log (n + 1) &lt;= log (2</a:t>
            </a:r>
            <a:r>
              <a:rPr kumimoji="0" lang="en-US" sz="2000" b="0" i="0" u="none" strike="noStrike" kern="1200" cap="none" spc="0" normalizeH="0" baseline="3000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</a:t>
            </a:r>
            <a:r>
              <a:rPr kumimoji="0" lang="en-US" sz="2000" b="0" i="0" u="none" strike="noStrike" kern="1200" cap="none" spc="0" normalizeH="0" baseline="3000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</a:t>
            </a:r>
          </a:p>
          <a:p>
            <a:pPr marL="3657600" marR="0" lvl="8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log (n + 1) &lt;= log (2</a:t>
            </a:r>
            <a:r>
              <a:rPr kumimoji="0" lang="en-US" sz="2000" b="0" i="0" u="none" strike="noStrike" kern="1200" cap="none" spc="0" normalizeH="0" baseline="3000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</a:t>
            </a:r>
            <a:r>
              <a:rPr kumimoji="0" lang="en-US" sz="2000" b="0" i="0" u="none" strike="noStrike" kern="1200" cap="none" spc="0" normalizeH="0" baseline="3000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</a:t>
            </a:r>
          </a:p>
          <a:p>
            <a:pPr marL="3657600" marR="0" lvl="8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log (n + 1) &lt;=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Height of a Tree,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is between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log</a:t>
            </a:r>
            <a:r>
              <a:rPr kumimoji="0" lang="en-US" sz="2400" b="0" i="0" u="none" strike="noStrike" kern="1200" cap="none" spc="0" normalizeH="0" baseline="-2500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2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(n+1)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and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n 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0B7C3F8-8C02-42EE-B1E0-743B8A137C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97330" cy="1325563"/>
          </a:xfrm>
        </p:spPr>
        <p:txBody>
          <a:bodyPr>
            <a:noAutofit/>
          </a:bodyPr>
          <a:lstStyle/>
          <a:p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2800" dirty="0">
                <a:solidFill>
                  <a:schemeClr val="bg1"/>
                </a:solidFill>
                <a:latin typeface="Gotham Bold" pitchFamily="50" charset="0"/>
              </a:rPr>
              <a:t>Trees: Relationship between Height and Number of Nodes</a:t>
            </a: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931A018-DAD6-4F0A-AD81-E0A9329A2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76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7B95D26-9D51-41D5-9100-22D9393C39EE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C607A9AF-0485-4A6B-A248-5DBF0074609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Logo COP3530">
              <a:extLst>
                <a:ext uri="{FF2B5EF4-FFF2-40B4-BE49-F238E27FC236}">
                  <a16:creationId xmlns:a16="http://schemas.microsoft.com/office/drawing/2014/main" id="{0D94B28F-77B4-405B-A392-91EC4B0B1D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8859268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 Height: </a:t>
            </a:r>
            <a:r>
              <a:rPr lang="en-US" dirty="0">
                <a:solidFill>
                  <a:srgbClr val="EB6E19"/>
                </a:solidFill>
                <a:latin typeface="Gotham Bold" pitchFamily="50" charset="0"/>
              </a:rPr>
              <a:t>Takeaway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0" y="2047527"/>
            <a:ext cx="9524858" cy="50136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Trees with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n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nodes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can have a height that is proportional to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n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or proportional to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log (n)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.</a:t>
            </a:r>
          </a:p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For good performance we want a tree that is as perfect as possible or as “bushy” as possible, i.e.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height ~ log (n)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EB6E19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D4D3DB-052F-4898-8346-5BC8C4AFC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77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8AA8501-C63F-4A1F-8F42-9C520D22F7F8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FF05AE47-1317-4103-A703-64FE81BC8C1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6" descr="Logo COP3530">
              <a:extLst>
                <a:ext uri="{FF2B5EF4-FFF2-40B4-BE49-F238E27FC236}">
                  <a16:creationId xmlns:a16="http://schemas.microsoft.com/office/drawing/2014/main" id="{386B857E-A21B-4F1C-9A3B-743ED0C2281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36093497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9D5D4F-8054-48EF-9170-C7D04C6E7DC6}"/>
              </a:ext>
            </a:extLst>
          </p:cNvPr>
          <p:cNvSpPr txBox="1"/>
          <p:nvPr/>
        </p:nvSpPr>
        <p:spPr>
          <a:xfrm>
            <a:off x="578855" y="2521189"/>
            <a:ext cx="110342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BST Performance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0803FA5-5884-412A-9562-77F30A16170E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FFF816AA-539A-4D1A-B1B9-F376B871893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Logo COP3530">
              <a:extLst>
                <a:ext uri="{FF2B5EF4-FFF2-40B4-BE49-F238E27FC236}">
                  <a16:creationId xmlns:a16="http://schemas.microsoft.com/office/drawing/2014/main" id="{99FCE2EA-4E33-4307-8036-4B8AA8897CB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06037953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Insertion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C690315-1707-4AD5-8859-99D7FEE7815A}"/>
              </a:ext>
            </a:extLst>
          </p:cNvPr>
          <p:cNvSpPr/>
          <p:nvPr/>
        </p:nvSpPr>
        <p:spPr>
          <a:xfrm>
            <a:off x="1376624" y="1710692"/>
            <a:ext cx="10319657" cy="14234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n! different ways to insert n elements</a:t>
            </a:r>
          </a:p>
          <a:p>
            <a:pPr marL="285750" marR="0" lvl="0" indent="-28575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285750" marR="0" lvl="0" indent="-28575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63D97CC-AB84-4F34-9D4A-4CEE36DCBF86}"/>
              </a:ext>
            </a:extLst>
          </p:cNvPr>
          <p:cNvGrpSpPr/>
          <p:nvPr/>
        </p:nvGrpSpPr>
        <p:grpSpPr>
          <a:xfrm>
            <a:off x="1104619" y="2623392"/>
            <a:ext cx="4991381" cy="3791352"/>
            <a:chOff x="1424659" y="2095330"/>
            <a:chExt cx="4991381" cy="3791352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1AB71E6E-C8F7-465C-BEA8-CA7D4ADD9022}"/>
                </a:ext>
              </a:extLst>
            </p:cNvPr>
            <p:cNvGrpSpPr/>
            <p:nvPr/>
          </p:nvGrpSpPr>
          <p:grpSpPr>
            <a:xfrm>
              <a:off x="1424659" y="2095330"/>
              <a:ext cx="2817846" cy="2220460"/>
              <a:chOff x="6066998" y="3448007"/>
              <a:chExt cx="2817846" cy="2220460"/>
            </a:xfrm>
          </p:grpSpPr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6383E629-E269-4122-99B6-4DB6D1A2D5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6066998" y="3448007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25</a:t>
                </a:r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572D05B0-D328-4959-B973-38C1EA1BFD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7170226" y="4211040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51</a:t>
                </a:r>
              </a:p>
            </p:txBody>
          </p: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D05F9DEF-335F-45ED-A7FA-9765400A17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8244764" y="5028387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65</a:t>
                </a:r>
              </a:p>
            </p:txBody>
          </p:sp>
          <p:cxnSp>
            <p:nvCxnSpPr>
              <p:cNvPr id="25" name="Straight Arrow Connector 24">
                <a:extLst>
                  <a:ext uri="{FF2B5EF4-FFF2-40B4-BE49-F238E27FC236}">
                    <a16:creationId xmlns:a16="http://schemas.microsoft.com/office/drawing/2014/main" id="{082FCA8E-C3FE-4BA9-88E2-3893A684BB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61740" y="3951384"/>
                <a:ext cx="553824" cy="392559"/>
              </a:xfrm>
              <a:prstGeom prst="straightConnector1">
                <a:avLst/>
              </a:prstGeom>
              <a:ln w="28575">
                <a:solidFill>
                  <a:srgbClr val="0081E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Arrow Connector 26">
                <a:extLst>
                  <a:ext uri="{FF2B5EF4-FFF2-40B4-BE49-F238E27FC236}">
                    <a16:creationId xmlns:a16="http://schemas.microsoft.com/office/drawing/2014/main" id="{9D9F5413-8D29-4E5A-A37E-94D14E4914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750623" y="4743474"/>
                <a:ext cx="553824" cy="392559"/>
              </a:xfrm>
              <a:prstGeom prst="straightConnector1">
                <a:avLst/>
              </a:prstGeom>
              <a:ln w="28575">
                <a:solidFill>
                  <a:srgbClr val="0081E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B2A4945E-C49E-4D83-B2C0-34D310F75C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728698" y="4461156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85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0F37149B-0C8E-4B16-879E-349BB2B07F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4234557" y="4208144"/>
              <a:ext cx="553824" cy="39255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46ADBC1-5C65-4AA4-A682-06F5D2821A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5775960" y="524660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91</a:t>
              </a:r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15FBD356-40B2-441F-A7E3-75806D8E8A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5281819" y="4961689"/>
              <a:ext cx="553824" cy="39255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01C6A5A3-6B21-45EF-9780-DA05C85F8CC2}"/>
              </a:ext>
            </a:extLst>
          </p:cNvPr>
          <p:cNvGrpSpPr/>
          <p:nvPr/>
        </p:nvGrpSpPr>
        <p:grpSpPr>
          <a:xfrm>
            <a:off x="6545240" y="2973724"/>
            <a:ext cx="4444527" cy="2637593"/>
            <a:chOff x="6615578" y="4139116"/>
            <a:chExt cx="4444527" cy="2637593"/>
          </a:xfrm>
        </p:grpSpPr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995CE9AD-D691-45F4-82B0-5DA371083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53633" y="5724337"/>
              <a:ext cx="452934" cy="51568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20978B46-54C1-408D-A24D-3A0686B21B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3" idx="7"/>
            </p:cNvCxnSpPr>
            <p:nvPr/>
          </p:nvCxnSpPr>
          <p:spPr>
            <a:xfrm flipH="1">
              <a:off x="7947045" y="4736206"/>
              <a:ext cx="435540" cy="467655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82C0CA2A-01A4-4E65-A1B5-153F2F07AE5F}"/>
                </a:ext>
              </a:extLst>
            </p:cNvPr>
            <p:cNvGrpSpPr/>
            <p:nvPr/>
          </p:nvGrpSpPr>
          <p:grpSpPr>
            <a:xfrm>
              <a:off x="6615578" y="4139116"/>
              <a:ext cx="4444527" cy="2637593"/>
              <a:chOff x="6615578" y="4139116"/>
              <a:chExt cx="4444527" cy="2637593"/>
            </a:xfrm>
          </p:grpSpPr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8FFF4941-DEAD-4AA4-B433-A6556CADC6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6615578" y="6136629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25</a:t>
                </a:r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B0BF8EEE-A8BD-472F-9B70-334F7EA835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7400703" y="5110123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51</a:t>
                </a:r>
              </a:p>
            </p:txBody>
          </p: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CE7ECD4A-31FD-4EFD-B599-0324762CF6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8246490" y="4139116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65</a:t>
                </a:r>
              </a:p>
            </p:txBody>
          </p:sp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4E223C6E-7124-4138-A20A-B657E98070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9372763" y="4924562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85</a:t>
                </a:r>
              </a:p>
            </p:txBody>
          </p:sp>
          <p:cxnSp>
            <p:nvCxnSpPr>
              <p:cNvPr id="46" name="Straight Arrow Connector 45">
                <a:extLst>
                  <a:ext uri="{FF2B5EF4-FFF2-40B4-BE49-F238E27FC236}">
                    <a16:creationId xmlns:a16="http://schemas.microsoft.com/office/drawing/2014/main" id="{EDC84E60-EEDB-45F7-A30C-7C66BAEDF6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  <a:stCxn id="44" idx="5"/>
              </p:cNvCxnSpPr>
              <p:nvPr/>
            </p:nvCxnSpPr>
            <p:spPr>
              <a:xfrm>
                <a:off x="8792832" y="4685458"/>
                <a:ext cx="639614" cy="378651"/>
              </a:xfrm>
              <a:prstGeom prst="straightConnector1">
                <a:avLst/>
              </a:prstGeom>
              <a:ln w="28575">
                <a:solidFill>
                  <a:srgbClr val="0081E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99E7E53E-DC08-4BAD-A033-E21E732D252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0420025" y="5710008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91</a:t>
                </a:r>
              </a:p>
            </p:txBody>
          </p:sp>
        </p:grp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2AC6E69B-7333-4DA5-9EF2-DA3722ABB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9925884" y="5425095"/>
              <a:ext cx="553824" cy="39255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A43C25E-D5B8-4EED-9623-0CFB6D281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79</a:t>
            </a:fld>
            <a:endParaRPr lang="en-US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4B967094-81DE-40EA-97E3-7D13DDEADF69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31" name="Picture 2">
              <a:extLst>
                <a:ext uri="{FF2B5EF4-FFF2-40B4-BE49-F238E27FC236}">
                  <a16:creationId xmlns:a16="http://schemas.microsoft.com/office/drawing/2014/main" id="{B87554B9-8A64-4AD3-BB3D-5A36E21A8A8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31" descr="Logo COP3530">
              <a:extLst>
                <a:ext uri="{FF2B5EF4-FFF2-40B4-BE49-F238E27FC236}">
                  <a16:creationId xmlns:a16="http://schemas.microsoft.com/office/drawing/2014/main" id="{7BFC0B20-C895-4372-B69A-2433CB679F9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148645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228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Parent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Predecessors of a node are called parent.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1336431" y="3275064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23505463-2827-4C67-AABC-8117E04B287A}"/>
              </a:ext>
            </a:extLst>
          </p:cNvPr>
          <p:cNvSpPr txBox="1"/>
          <p:nvPr/>
        </p:nvSpPr>
        <p:spPr>
          <a:xfrm>
            <a:off x="4233440" y="3438989"/>
            <a:ext cx="2807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Parent of 2, 51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8293EE2-D729-44C2-8B8E-213FC344B9D5}"/>
              </a:ext>
            </a:extLst>
          </p:cNvPr>
          <p:cNvSpPr txBox="1"/>
          <p:nvPr/>
        </p:nvSpPr>
        <p:spPr>
          <a:xfrm>
            <a:off x="5261307" y="4401532"/>
            <a:ext cx="2807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Parent of 14, 65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D0A35DA-E27E-4096-9200-AE9BB489373C}"/>
              </a:ext>
            </a:extLst>
          </p:cNvPr>
          <p:cNvSpPr/>
          <p:nvPr/>
        </p:nvSpPr>
        <p:spPr>
          <a:xfrm>
            <a:off x="6519798" y="5247744"/>
            <a:ext cx="3586046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Gotham Bold" pitchFamily="50" charset="0"/>
              </a:rPr>
              <a:t>Every child has one parent</a:t>
            </a:r>
          </a:p>
          <a:p>
            <a:r>
              <a:rPr lang="en-US" dirty="0">
                <a:solidFill>
                  <a:srgbClr val="0081E2"/>
                </a:solidFill>
                <a:latin typeface="Gotham Bold" pitchFamily="50" charset="0"/>
              </a:rPr>
              <a:t>except the root. Root has no </a:t>
            </a:r>
          </a:p>
          <a:p>
            <a:r>
              <a:rPr lang="en-US" dirty="0">
                <a:solidFill>
                  <a:srgbClr val="0081E2"/>
                </a:solidFill>
                <a:latin typeface="Gotham Bold" pitchFamily="50" charset="0"/>
              </a:rPr>
              <a:t>parents. </a:t>
            </a:r>
            <a:endParaRPr lang="en-US" dirty="0">
              <a:solidFill>
                <a:srgbClr val="0081E2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14DA65-2CE2-442A-9F8E-81C26A04A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8</a:t>
            </a:fld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D44B807-DF33-4978-B284-5934BCA3681F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4" name="Picture 2">
              <a:extLst>
                <a:ext uri="{FF2B5EF4-FFF2-40B4-BE49-F238E27FC236}">
                  <a16:creationId xmlns:a16="http://schemas.microsoft.com/office/drawing/2014/main" id="{BFBC27A7-1DF0-4C6C-A437-944D4AA1893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25" descr="Logo COP3530">
              <a:extLst>
                <a:ext uri="{FF2B5EF4-FFF2-40B4-BE49-F238E27FC236}">
                  <a16:creationId xmlns:a16="http://schemas.microsoft.com/office/drawing/2014/main" id="{8B5CB99A-48E2-4880-85F8-5A8B394857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58541236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Insert, Delete and Search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C58E8EF-D352-4CDF-8366-F859987EB9A7}"/>
              </a:ext>
            </a:extLst>
          </p:cNvPr>
          <p:cNvGrpSpPr/>
          <p:nvPr/>
        </p:nvGrpSpPr>
        <p:grpSpPr>
          <a:xfrm>
            <a:off x="1615577" y="2075233"/>
            <a:ext cx="4991381" cy="3791352"/>
            <a:chOff x="1424659" y="2095330"/>
            <a:chExt cx="4991381" cy="3791352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C805D867-A85E-4C05-9DF9-4D677F3BF910}"/>
                </a:ext>
              </a:extLst>
            </p:cNvPr>
            <p:cNvGrpSpPr/>
            <p:nvPr/>
          </p:nvGrpSpPr>
          <p:grpSpPr>
            <a:xfrm>
              <a:off x="1424659" y="2095330"/>
              <a:ext cx="2817846" cy="2220460"/>
              <a:chOff x="6066998" y="3448007"/>
              <a:chExt cx="2817846" cy="2220460"/>
            </a:xfrm>
          </p:grpSpPr>
          <p:sp>
            <p:nvSpPr>
              <p:cNvPr id="5" name="Oval 4">
                <a:extLst>
                  <a:ext uri="{FF2B5EF4-FFF2-40B4-BE49-F238E27FC236}">
                    <a16:creationId xmlns:a16="http://schemas.microsoft.com/office/drawing/2014/main" id="{FA2249EE-69F0-4A7E-BAD2-905F8278BD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6066998" y="3448007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25</a:t>
                </a:r>
              </a:p>
            </p:txBody>
          </p:sp>
          <p:sp>
            <p:nvSpPr>
              <p:cNvPr id="6" name="Oval 5">
                <a:extLst>
                  <a:ext uri="{FF2B5EF4-FFF2-40B4-BE49-F238E27FC236}">
                    <a16:creationId xmlns:a16="http://schemas.microsoft.com/office/drawing/2014/main" id="{A3FEFCBD-D306-4366-90C4-EC18B8D6032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7170226" y="4211040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51</a:t>
                </a:r>
              </a:p>
            </p:txBody>
          </p:sp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2EA72E5A-44BF-418A-8BC8-EA62ECFDCD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8244764" y="5028387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65</a:t>
                </a:r>
              </a:p>
            </p:txBody>
          </p:sp>
          <p:cxnSp>
            <p:nvCxnSpPr>
              <p:cNvPr id="8" name="Straight Arrow Connector 7">
                <a:extLst>
                  <a:ext uri="{FF2B5EF4-FFF2-40B4-BE49-F238E27FC236}">
                    <a16:creationId xmlns:a16="http://schemas.microsoft.com/office/drawing/2014/main" id="{9B77E6DC-DE98-4624-8424-0B764E69DC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61740" y="3951384"/>
                <a:ext cx="553824" cy="392559"/>
              </a:xfrm>
              <a:prstGeom prst="straightConnector1">
                <a:avLst/>
              </a:prstGeom>
              <a:ln w="28575">
                <a:solidFill>
                  <a:srgbClr val="0081E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Arrow Connector 8">
                <a:extLst>
                  <a:ext uri="{FF2B5EF4-FFF2-40B4-BE49-F238E27FC236}">
                    <a16:creationId xmlns:a16="http://schemas.microsoft.com/office/drawing/2014/main" id="{7615B3E6-D954-4819-A02D-F81D5943265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750623" y="4743474"/>
                <a:ext cx="553824" cy="392559"/>
              </a:xfrm>
              <a:prstGeom prst="straightConnector1">
                <a:avLst/>
              </a:prstGeom>
              <a:ln w="28575">
                <a:solidFill>
                  <a:srgbClr val="0081E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CD53139-B46D-4407-B622-A6DACF978D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728698" y="4461156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85</a:t>
              </a: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F292C12E-592E-450E-AD3F-AF8FBC00DF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4234557" y="4208144"/>
              <a:ext cx="553824" cy="39255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48EC643-41B9-4B30-B289-7E74968DB9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5775960" y="524660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91</a:t>
              </a: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A017B7B6-8E92-4B6D-828B-589C480AE6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5281819" y="4961689"/>
              <a:ext cx="553824" cy="39255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299D22D3-D376-40DF-B82E-3044990062A6}"/>
              </a:ext>
            </a:extLst>
          </p:cNvPr>
          <p:cNvSpPr txBox="1"/>
          <p:nvPr/>
        </p:nvSpPr>
        <p:spPr>
          <a:xfrm>
            <a:off x="4109775" y="1690688"/>
            <a:ext cx="7244025" cy="13095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Worst Case ~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Height = n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And Common Operations will be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O(n)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7F5591B-A9C0-4972-AA1F-E6783660A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80</a:t>
            </a:fld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960B07A-D35C-43E2-92BA-06B67E515B0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7" name="Picture 2">
              <a:extLst>
                <a:ext uri="{FF2B5EF4-FFF2-40B4-BE49-F238E27FC236}">
                  <a16:creationId xmlns:a16="http://schemas.microsoft.com/office/drawing/2014/main" id="{3A46EAB7-475C-4C73-BDB7-4A6C82284A1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17" descr="Logo COP3530">
              <a:extLst>
                <a:ext uri="{FF2B5EF4-FFF2-40B4-BE49-F238E27FC236}">
                  <a16:creationId xmlns:a16="http://schemas.microsoft.com/office/drawing/2014/main" id="{5C3DD275-0F16-4B65-A7F6-20B831EF3EC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27361760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Insert, Delete and Search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99D22D3-D376-40DF-B82E-3044990062A6}"/>
              </a:ext>
            </a:extLst>
          </p:cNvPr>
          <p:cNvSpPr txBox="1"/>
          <p:nvPr/>
        </p:nvSpPr>
        <p:spPr>
          <a:xfrm>
            <a:off x="4109775" y="1690688"/>
            <a:ext cx="8082225" cy="13095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Average Case ~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Height = log n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And Common Operations will be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O(log n)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8C523E8-1A95-4D95-9DEE-0A4AB9FDDFA8}"/>
              </a:ext>
            </a:extLst>
          </p:cNvPr>
          <p:cNvGrpSpPr/>
          <p:nvPr/>
        </p:nvGrpSpPr>
        <p:grpSpPr>
          <a:xfrm>
            <a:off x="537838" y="2345482"/>
            <a:ext cx="4465404" cy="3044868"/>
            <a:chOff x="6888396" y="2122444"/>
            <a:chExt cx="4465404" cy="3044868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EC0C4FB2-2F30-4915-B0BD-90992CBF9D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25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85D496A-6A8C-4C43-9F10-B08C81F895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</a:t>
              </a: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0159156-8669-4AFB-92FD-6D9CA2B472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51</a:t>
              </a: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3DFA68FB-F0B4-4266-BB2C-C799CDCF23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159FBA8D-2D90-4743-88B3-B2DC2FE4DC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11</a:t>
              </a: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7F9A4BCC-8938-4D66-AAAD-064A8B0595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65</a:t>
              </a:r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A424BE82-2DD4-4FA7-B2AB-73A773B77C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8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9E299449-F72E-43FF-AC57-E5FD83248A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8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57AEDBDC-FE69-43A8-8E49-3CA3330EBA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8" idx="5"/>
              <a:endCxn id="21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206B5A71-152B-48E2-AA46-D92B6C56CF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F543B86B-B304-4255-97D3-A3F574F82F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9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6D8239EB-D677-4FF7-BB9A-EC60585925AA}"/>
              </a:ext>
            </a:extLst>
          </p:cNvPr>
          <p:cNvSpPr/>
          <p:nvPr/>
        </p:nvSpPr>
        <p:spPr>
          <a:xfrm>
            <a:off x="2612572" y="6030023"/>
            <a:ext cx="9284677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Reed, 2003: http://citeseerx.ist.psu.edu/viewdoc/download?doi=10.1.1.152.1289&amp;rep=rep1&amp;type=pdf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EC927F-72C7-4E1A-9EDC-58B1576C8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81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869C3A9-6B7B-4892-9411-47DCB8E8C51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6" name="Picture 2">
              <a:extLst>
                <a:ext uri="{FF2B5EF4-FFF2-40B4-BE49-F238E27FC236}">
                  <a16:creationId xmlns:a16="http://schemas.microsoft.com/office/drawing/2014/main" id="{5C08A323-BC82-40D8-8A1E-ADFC97631D7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29" descr="Logo COP3530">
              <a:extLst>
                <a:ext uri="{FF2B5EF4-FFF2-40B4-BE49-F238E27FC236}">
                  <a16:creationId xmlns:a16="http://schemas.microsoft.com/office/drawing/2014/main" id="{5B73CDDB-20E1-4B67-A038-7AF12E2A04F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06857254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Insert, Delete and Search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99D22D3-D376-40DF-B82E-3044990062A6}"/>
              </a:ext>
            </a:extLst>
          </p:cNvPr>
          <p:cNvSpPr txBox="1"/>
          <p:nvPr/>
        </p:nvSpPr>
        <p:spPr>
          <a:xfrm>
            <a:off x="4109775" y="1690688"/>
            <a:ext cx="8082225" cy="1955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Best Case ~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Height = log n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And Common Operations will be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O(1)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                                                   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8C523E8-1A95-4D95-9DEE-0A4AB9FDDFA8}"/>
              </a:ext>
            </a:extLst>
          </p:cNvPr>
          <p:cNvGrpSpPr/>
          <p:nvPr/>
        </p:nvGrpSpPr>
        <p:grpSpPr>
          <a:xfrm>
            <a:off x="537838" y="2345482"/>
            <a:ext cx="4465404" cy="3044868"/>
            <a:chOff x="6888396" y="2122444"/>
            <a:chExt cx="4465404" cy="3044868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EC0C4FB2-2F30-4915-B0BD-90992CBF9D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25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85D496A-6A8C-4C43-9F10-B08C81F895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</a:t>
              </a: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0159156-8669-4AFB-92FD-6D9CA2B472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51</a:t>
              </a: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3DFA68FB-F0B4-4266-BB2C-C799CDCF23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159FBA8D-2D90-4743-88B3-B2DC2FE4DC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11</a:t>
              </a: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7F9A4BCC-8938-4D66-AAAD-064A8B0595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65</a:t>
              </a:r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A424BE82-2DD4-4FA7-B2AB-73A773B77C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8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9E299449-F72E-43FF-AC57-E5FD83248A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8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57AEDBDC-FE69-43A8-8E49-3CA3330EBA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8" idx="5"/>
              <a:endCxn id="21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206B5A71-152B-48E2-AA46-D92B6C56CF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F543B86B-B304-4255-97D3-A3F574F82F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9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699A786-D765-467D-AA5A-40D0B44FE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82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6F88A6A-C618-4E37-B58C-FA29B6D89FA6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6" name="Picture 2">
              <a:extLst>
                <a:ext uri="{FF2B5EF4-FFF2-40B4-BE49-F238E27FC236}">
                  <a16:creationId xmlns:a16="http://schemas.microsoft.com/office/drawing/2014/main" id="{3F9739BF-B291-452E-8990-7F05EA9B936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29" descr="Logo COP3530">
              <a:extLst>
                <a:ext uri="{FF2B5EF4-FFF2-40B4-BE49-F238E27FC236}">
                  <a16:creationId xmlns:a16="http://schemas.microsoft.com/office/drawing/2014/main" id="{1EE623C8-9A0E-4FEE-88D9-E643D568D1F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89754522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How do we fix the Worst Case?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38CDEDB-D7EA-4D79-8C9D-67599B88CFDC}"/>
              </a:ext>
            </a:extLst>
          </p:cNvPr>
          <p:cNvGrpSpPr/>
          <p:nvPr/>
        </p:nvGrpSpPr>
        <p:grpSpPr>
          <a:xfrm>
            <a:off x="838200" y="1964679"/>
            <a:ext cx="4991381" cy="3791352"/>
            <a:chOff x="1424659" y="2095330"/>
            <a:chExt cx="4991381" cy="3791352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5E3FF9AF-FDCA-48B4-BDE1-98F9A64C17A6}"/>
                </a:ext>
              </a:extLst>
            </p:cNvPr>
            <p:cNvGrpSpPr/>
            <p:nvPr/>
          </p:nvGrpSpPr>
          <p:grpSpPr>
            <a:xfrm>
              <a:off x="1424659" y="2095330"/>
              <a:ext cx="2817846" cy="2220460"/>
              <a:chOff x="6066998" y="3448007"/>
              <a:chExt cx="2817846" cy="2220460"/>
            </a:xfrm>
          </p:grpSpPr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FC4965FA-C0AF-4342-A736-F6410314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6066998" y="3448007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25</a:t>
                </a:r>
              </a:p>
            </p:txBody>
          </p:sp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00DCCDD1-1030-414E-9159-BE18790B7D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7170226" y="4211040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51</a:t>
                </a:r>
              </a:p>
            </p:txBody>
          </p: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446E3B8E-7680-4A24-8955-0987122CA4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8244764" y="5028387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65</a:t>
                </a:r>
              </a:p>
            </p:txBody>
          </p:sp>
          <p:cxnSp>
            <p:nvCxnSpPr>
              <p:cNvPr id="37" name="Straight Arrow Connector 36">
                <a:extLst>
                  <a:ext uri="{FF2B5EF4-FFF2-40B4-BE49-F238E27FC236}">
                    <a16:creationId xmlns:a16="http://schemas.microsoft.com/office/drawing/2014/main" id="{CEFD94C6-D0CD-4340-B110-28FA004F4D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61740" y="3951384"/>
                <a:ext cx="553824" cy="392559"/>
              </a:xfrm>
              <a:prstGeom prst="straightConnector1">
                <a:avLst/>
              </a:prstGeom>
              <a:ln w="28575">
                <a:solidFill>
                  <a:srgbClr val="0081E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Arrow Connector 37">
                <a:extLst>
                  <a:ext uri="{FF2B5EF4-FFF2-40B4-BE49-F238E27FC236}">
                    <a16:creationId xmlns:a16="http://schemas.microsoft.com/office/drawing/2014/main" id="{1CCA8572-35D1-4541-8114-DBB987983A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750623" y="4743474"/>
                <a:ext cx="553824" cy="392559"/>
              </a:xfrm>
              <a:prstGeom prst="straightConnector1">
                <a:avLst/>
              </a:prstGeom>
              <a:ln w="28575">
                <a:solidFill>
                  <a:srgbClr val="0081E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B957840B-BB88-47B8-94E7-201658DE2E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728698" y="4461156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85</a:t>
              </a:r>
            </a:p>
          </p:txBody>
        </p: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4EF02373-4519-4723-91E9-519B4305F2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4234557" y="4208144"/>
              <a:ext cx="553824" cy="39255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8899FE12-11CB-4980-AF30-A35BF23AD1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5775960" y="524660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91</a:t>
              </a:r>
            </a:p>
          </p:txBody>
        </p: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FEC2E3B2-208E-4416-989A-BA6504A187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5281819" y="4961689"/>
              <a:ext cx="553824" cy="39255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4C690315-1707-4AD5-8859-99D7FEE7815A}"/>
              </a:ext>
            </a:extLst>
          </p:cNvPr>
          <p:cNvSpPr/>
          <p:nvPr/>
        </p:nvSpPr>
        <p:spPr>
          <a:xfrm>
            <a:off x="3614057" y="1710692"/>
            <a:ext cx="8082224" cy="26007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marR="0" lvl="0" indent="-28575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Never add new leaves at the bottom: Increase size of node</a:t>
            </a:r>
          </a:p>
          <a:p>
            <a:pPr marL="285750" marR="0" lvl="0" indent="-28575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Transform the “Spindly” Tree to “Bushy Tree” using Tools and Algorithms</a:t>
            </a:r>
          </a:p>
          <a:p>
            <a:pPr marL="285750" marR="0" lvl="0" indent="-28575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285750" marR="0" lvl="0" indent="-28575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92AECB3-0B9A-49CE-91FD-D160662DC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83</a:t>
            </a:fld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B44E54E-F0A8-4F98-AD6B-B306C0703C67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7" name="Picture 2">
              <a:extLst>
                <a:ext uri="{FF2B5EF4-FFF2-40B4-BE49-F238E27FC236}">
                  <a16:creationId xmlns:a16="http://schemas.microsoft.com/office/drawing/2014/main" id="{2C2ABBED-499A-4EE3-A978-9C65D2468DE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17" descr="Logo COP3530">
              <a:extLst>
                <a:ext uri="{FF2B5EF4-FFF2-40B4-BE49-F238E27FC236}">
                  <a16:creationId xmlns:a16="http://schemas.microsoft.com/office/drawing/2014/main" id="{17C0980A-4507-4FAB-809B-944DC276798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39535443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6041" y="2666197"/>
            <a:ext cx="5170715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Questions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CB2C3F6-A37D-4705-9C30-C4544D1277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84</a:t>
            </a:fld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13E657D-9D5C-46A7-8480-4CA438204F8B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DC1204DB-2E8B-4D7D-B92D-0A7AEF8A6E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Logo COP3530">
              <a:extLst>
                <a:ext uri="{FF2B5EF4-FFF2-40B4-BE49-F238E27FC236}">
                  <a16:creationId xmlns:a16="http://schemas.microsoft.com/office/drawing/2014/main" id="{CAC7A08D-F4FD-4352-A3D1-94FE43EFAC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705221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228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Grandparent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Predecessors of a node’s parent are called grandparent.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1336431" y="3275064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23505463-2827-4C67-AABC-8117E04B287A}"/>
              </a:ext>
            </a:extLst>
          </p:cNvPr>
          <p:cNvSpPr txBox="1"/>
          <p:nvPr/>
        </p:nvSpPr>
        <p:spPr>
          <a:xfrm>
            <a:off x="4233439" y="3438989"/>
            <a:ext cx="44885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Grandparent of 14, 65, 5, 11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41AEC1-C414-4716-A857-5AF7A654CC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9</a:t>
            </a:fld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6EBB573-7DB1-48BE-9C92-C0131EE2E039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4" name="Picture 2">
              <a:extLst>
                <a:ext uri="{FF2B5EF4-FFF2-40B4-BE49-F238E27FC236}">
                  <a16:creationId xmlns:a16="http://schemas.microsoft.com/office/drawing/2014/main" id="{D681541C-D9D9-48A7-8F75-BDDA57D915B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24" descr="Logo COP3530">
              <a:extLst>
                <a:ext uri="{FF2B5EF4-FFF2-40B4-BE49-F238E27FC236}">
                  <a16:creationId xmlns:a16="http://schemas.microsoft.com/office/drawing/2014/main" id="{196C6EC4-2725-408E-95A4-010333139B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8134287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6240</TotalTime>
  <Words>5500</Words>
  <Application>Microsoft Office PowerPoint</Application>
  <PresentationFormat>Widescreen</PresentationFormat>
  <Paragraphs>1290</Paragraphs>
  <Slides>84</Slides>
  <Notes>82</Notes>
  <HiddenSlides>12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84</vt:i4>
      </vt:variant>
    </vt:vector>
  </HeadingPairs>
  <TitlesOfParts>
    <vt:vector size="94" baseType="lpstr">
      <vt:lpstr>Arial</vt:lpstr>
      <vt:lpstr>Calibri</vt:lpstr>
      <vt:lpstr>Calibri Light</vt:lpstr>
      <vt:lpstr>Cambria Math</vt:lpstr>
      <vt:lpstr>Consolas</vt:lpstr>
      <vt:lpstr>Courier New</vt:lpstr>
      <vt:lpstr>Gotham Bold</vt:lpstr>
      <vt:lpstr>Wingdings</vt:lpstr>
      <vt:lpstr>1_Office Theme</vt:lpstr>
      <vt:lpstr>2_Office Theme</vt:lpstr>
      <vt:lpstr>PowerPoint Presentation</vt:lpstr>
      <vt:lpstr>  Categories of Data Structures  </vt:lpstr>
      <vt:lpstr>  Trees  </vt:lpstr>
      <vt:lpstr>  Use Cases  </vt:lpstr>
      <vt:lpstr>PowerPoint Presentation</vt:lpstr>
      <vt:lpstr>  Trees: Terminology  </vt:lpstr>
      <vt:lpstr>  Trees: Terminology  </vt:lpstr>
      <vt:lpstr>  Trees: Terminology  </vt:lpstr>
      <vt:lpstr>  Trees: Terminology  </vt:lpstr>
      <vt:lpstr>  Trees: Terminology  </vt:lpstr>
      <vt:lpstr>  Trees: Terminology  </vt:lpstr>
      <vt:lpstr>  Trees: Terminology  </vt:lpstr>
      <vt:lpstr>  Trees: Terminology  </vt:lpstr>
      <vt:lpstr>  Trees: Terminology  </vt:lpstr>
      <vt:lpstr>  Trees: Terminology  </vt:lpstr>
      <vt:lpstr>  Trees: Terminology  </vt:lpstr>
      <vt:lpstr>  Trees: Terminology  </vt:lpstr>
      <vt:lpstr>PowerPoint Presentation</vt:lpstr>
      <vt:lpstr>  Trees: Type  </vt:lpstr>
      <vt:lpstr>  Trees: Type  </vt:lpstr>
      <vt:lpstr>  Trees: Type  </vt:lpstr>
      <vt:lpstr>  Trees: Type  </vt:lpstr>
      <vt:lpstr>  Trees: Type  </vt:lpstr>
      <vt:lpstr>  Trees: Type  </vt:lpstr>
      <vt:lpstr>PowerPoint Presentation</vt:lpstr>
      <vt:lpstr>  Trees: Representation  </vt:lpstr>
      <vt:lpstr>  Trees: Representation  </vt:lpstr>
      <vt:lpstr>  Trees: Representation  </vt:lpstr>
      <vt:lpstr>PowerPoint Presentation</vt:lpstr>
      <vt:lpstr>Binary Search Tree (BST): Dictionary</vt:lpstr>
      <vt:lpstr>   Binary Search Tree: C++ Node Class   </vt:lpstr>
      <vt:lpstr>  Binary Search Tree Search   </vt:lpstr>
      <vt:lpstr>  Binary Search Tree Insertion   </vt:lpstr>
      <vt:lpstr>   Binary Search Tree: C++ Insert   </vt:lpstr>
      <vt:lpstr>  Binary Search Tree Deletion   </vt:lpstr>
      <vt:lpstr>PowerPoint Presentation</vt:lpstr>
      <vt:lpstr>  BST Traversals  </vt:lpstr>
      <vt:lpstr>  BST Traversals: Inorder  </vt:lpstr>
      <vt:lpstr>   Binary Search Tree: C++ Inorder Traversal   </vt:lpstr>
      <vt:lpstr>  BST Traversals: Preorder  </vt:lpstr>
      <vt:lpstr>  BST Traversals: Postorder  </vt:lpstr>
      <vt:lpstr>  BST Traversals: Euler Tour  </vt:lpstr>
      <vt:lpstr>  BST Traversals: Level Order  </vt:lpstr>
      <vt:lpstr>PowerPoint Presentation</vt:lpstr>
      <vt:lpstr>  Trees Traversal: Use Cases  </vt:lpstr>
      <vt:lpstr>  Trees Traversal: Use Cases  </vt:lpstr>
      <vt:lpstr>  Trees Traversal: Use Cases  </vt:lpstr>
      <vt:lpstr>  Trees Traversal: Use Cases  </vt:lpstr>
      <vt:lpstr>  Trees Traversal: Use Cases  </vt:lpstr>
      <vt:lpstr>  Trees Traversal: Use Cases  </vt:lpstr>
      <vt:lpstr>Questions</vt:lpstr>
      <vt:lpstr>Mentimeter</vt:lpstr>
      <vt:lpstr>Mentimeter</vt:lpstr>
      <vt:lpstr>Mentimeter</vt:lpstr>
      <vt:lpstr>Mentimeter</vt:lpstr>
      <vt:lpstr>Mentimeter</vt:lpstr>
      <vt:lpstr>Mentimeter</vt:lpstr>
      <vt:lpstr>Mentimeter</vt:lpstr>
      <vt:lpstr>Mentimeter</vt:lpstr>
      <vt:lpstr>Mentimeter</vt:lpstr>
      <vt:lpstr>Mentimeter</vt:lpstr>
      <vt:lpstr>   Binary Tree: Sum of Right Leaves (4.2.3)   </vt:lpstr>
      <vt:lpstr>   Binary Tree: Sum of Right Leaves (4.2.3)   </vt:lpstr>
      <vt:lpstr>   Binary Tree: Sum of Right Leaves (4.2.3)   </vt:lpstr>
      <vt:lpstr>   n-Ary Tree: Level Order Traversal (4.1.1)   </vt:lpstr>
      <vt:lpstr>   n-Ary Tree: Level Order Traversal (4.1.1)   </vt:lpstr>
      <vt:lpstr>   n-Ary Tree: Level Order Traversal (4.1.1)   </vt:lpstr>
      <vt:lpstr>Questions</vt:lpstr>
      <vt:lpstr>PowerPoint Presentation</vt:lpstr>
      <vt:lpstr>  Trees: Terminology  </vt:lpstr>
      <vt:lpstr>  Trees: Terminology  </vt:lpstr>
      <vt:lpstr>  Trees: Relationship between Height and Number of Nodes  </vt:lpstr>
      <vt:lpstr>  Trees: Relationship between Height and Number of Nodes  </vt:lpstr>
      <vt:lpstr>  Trees: Relationship between Height and Number of Nodes  </vt:lpstr>
      <vt:lpstr>  Trees: Relationship between Height and Number of Nodes  </vt:lpstr>
      <vt:lpstr>  Trees: Relationship between Height and Number of Nodes  </vt:lpstr>
      <vt:lpstr>  Trees Height: Takeaway  </vt:lpstr>
      <vt:lpstr>PowerPoint Presentation</vt:lpstr>
      <vt:lpstr>  BST Insertion  </vt:lpstr>
      <vt:lpstr>  BST Insert, Delete and Search  </vt:lpstr>
      <vt:lpstr>  BST Insert, Delete and Search  </vt:lpstr>
      <vt:lpstr>  BST Insert, Delete and Search  </vt:lpstr>
      <vt:lpstr>  How do we fix the Worst Case?  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Amanpreet Kapoor Amanpreet Kapoor</dc:title>
  <dc:creator>amanpreet kapoor</dc:creator>
  <cp:lastModifiedBy>Kapoor,Amanpreet</cp:lastModifiedBy>
  <cp:revision>451</cp:revision>
  <dcterms:created xsi:type="dcterms:W3CDTF">2020-04-14T17:15:24Z</dcterms:created>
  <dcterms:modified xsi:type="dcterms:W3CDTF">2022-01-26T19:15:29Z</dcterms:modified>
</cp:coreProperties>
</file>

<file path=docProps/thumbnail.jpeg>
</file>